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78" r:id="rId3"/>
    <p:sldId id="258" r:id="rId4"/>
    <p:sldId id="279" r:id="rId5"/>
    <p:sldId id="257" r:id="rId6"/>
    <p:sldId id="271" r:id="rId7"/>
    <p:sldId id="259" r:id="rId8"/>
    <p:sldId id="260" r:id="rId9"/>
    <p:sldId id="261" r:id="rId10"/>
    <p:sldId id="262" r:id="rId11"/>
    <p:sldId id="263" r:id="rId12"/>
    <p:sldId id="264" r:id="rId13"/>
    <p:sldId id="265" r:id="rId14"/>
    <p:sldId id="277" r:id="rId15"/>
    <p:sldId id="274" r:id="rId16"/>
    <p:sldId id="275" r:id="rId17"/>
    <p:sldId id="268" r:id="rId18"/>
    <p:sldId id="269" r:id="rId19"/>
    <p:sldId id="270" r:id="rId20"/>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28" autoAdjust="0"/>
  </p:normalViewPr>
  <p:slideViewPr>
    <p:cSldViewPr snapToGrid="0">
      <p:cViewPr>
        <p:scale>
          <a:sx n="100" d="100"/>
          <a:sy n="100" d="100"/>
        </p:scale>
        <p:origin x="231"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pPr algn="ctr"/>
            <a:r>
              <a:rPr lang="es-MX" sz="4400" b="0" strike="noStrike" spc="-1">
                <a:latin typeface="Arial"/>
              </a:rPr>
              <a:t>Click to move the slide</a:t>
            </a:r>
          </a:p>
        </p:txBody>
      </p:sp>
      <p:sp>
        <p:nvSpPr>
          <p:cNvPr id="42" name="PlaceHolder 2"/>
          <p:cNvSpPr>
            <a:spLocks noGrp="1"/>
          </p:cNvSpPr>
          <p:nvPr>
            <p:ph type="body"/>
          </p:nvPr>
        </p:nvSpPr>
        <p:spPr>
          <a:xfrm>
            <a:off x="777240" y="4777560"/>
            <a:ext cx="6217560" cy="4525920"/>
          </a:xfrm>
          <a:prstGeom prst="rect">
            <a:avLst/>
          </a:prstGeom>
        </p:spPr>
        <p:txBody>
          <a:bodyPr lIns="0" tIns="0" rIns="0" bIns="0"/>
          <a:lstStyle/>
          <a:p>
            <a:r>
              <a:rPr lang="es-MX"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p:spPr>
        <p:txBody>
          <a:bodyPr lIns="0" tIns="0" rIns="0" bIns="0"/>
          <a:lstStyle/>
          <a:p>
            <a:r>
              <a:rPr lang="es-MX" sz="1400" b="0" strike="noStrike" spc="-1">
                <a:latin typeface="Times New Roman"/>
              </a:rPr>
              <a:t> </a:t>
            </a:r>
          </a:p>
        </p:txBody>
      </p:sp>
      <p:sp>
        <p:nvSpPr>
          <p:cNvPr id="44" name="PlaceHolder 4"/>
          <p:cNvSpPr>
            <a:spLocks noGrp="1"/>
          </p:cNvSpPr>
          <p:nvPr>
            <p:ph type="dt"/>
          </p:nvPr>
        </p:nvSpPr>
        <p:spPr>
          <a:xfrm>
            <a:off x="4399200" y="0"/>
            <a:ext cx="3372840" cy="502560"/>
          </a:xfrm>
          <a:prstGeom prst="rect">
            <a:avLst/>
          </a:prstGeom>
        </p:spPr>
        <p:txBody>
          <a:bodyPr lIns="0" tIns="0" rIns="0" bIns="0"/>
          <a:lstStyle/>
          <a:p>
            <a:pPr algn="r"/>
            <a:r>
              <a:rPr lang="es-MX" sz="1400" b="0" strike="noStrike" spc="-1">
                <a:latin typeface="Times New Roman"/>
              </a:rPr>
              <a:t> </a:t>
            </a:r>
          </a:p>
        </p:txBody>
      </p:sp>
      <p:sp>
        <p:nvSpPr>
          <p:cNvPr id="45" name="PlaceHolder 5"/>
          <p:cNvSpPr>
            <a:spLocks noGrp="1"/>
          </p:cNvSpPr>
          <p:nvPr>
            <p:ph type="ftr"/>
          </p:nvPr>
        </p:nvSpPr>
        <p:spPr>
          <a:xfrm>
            <a:off x="0" y="9555480"/>
            <a:ext cx="3372840" cy="502560"/>
          </a:xfrm>
          <a:prstGeom prst="rect">
            <a:avLst/>
          </a:prstGeom>
        </p:spPr>
        <p:txBody>
          <a:bodyPr lIns="0" tIns="0" rIns="0" bIns="0" anchor="b"/>
          <a:lstStyle/>
          <a:p>
            <a:r>
              <a:rPr lang="es-MX" sz="1400" b="0" strike="noStrike" spc="-1">
                <a:latin typeface="Times New Roman"/>
              </a:rPr>
              <a:t> </a:t>
            </a:r>
          </a:p>
        </p:txBody>
      </p:sp>
      <p:sp>
        <p:nvSpPr>
          <p:cNvPr id="46" name="PlaceHolder 6"/>
          <p:cNvSpPr>
            <a:spLocks noGrp="1"/>
          </p:cNvSpPr>
          <p:nvPr>
            <p:ph type="sldNum"/>
          </p:nvPr>
        </p:nvSpPr>
        <p:spPr>
          <a:xfrm>
            <a:off x="4399200" y="9555480"/>
            <a:ext cx="3372840" cy="502560"/>
          </a:xfrm>
          <a:prstGeom prst="rect">
            <a:avLst/>
          </a:prstGeom>
        </p:spPr>
        <p:txBody>
          <a:bodyPr lIns="0" tIns="0" rIns="0" bIns="0" anchor="b"/>
          <a:lstStyle/>
          <a:p>
            <a:pPr algn="r"/>
            <a:fld id="{4A6D4248-7A48-4531-8E4A-1650D368B361}" type="slidenum">
              <a:rPr lang="es-MX" sz="1400" b="0" strike="noStrike" spc="-1">
                <a:latin typeface="Times New Roman"/>
              </a:rPr>
              <a:t>‹#›</a:t>
            </a:fld>
            <a:endParaRPr lang="es-MX"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4A6D4248-7A48-4531-8E4A-1650D368B361}" type="slidenum">
              <a:rPr lang="es-MX" sz="1400" b="0" strike="noStrike" spc="-1" smtClean="0">
                <a:latin typeface="Times New Roman"/>
              </a:rPr>
              <a:t>4</a:t>
            </a:fld>
            <a:endParaRPr lang="es-MX" sz="1400" b="0" strike="noStrike" spc="-1">
              <a:latin typeface="Times New Roman"/>
            </a:endParaRPr>
          </a:p>
        </p:txBody>
      </p:sp>
    </p:spTree>
    <p:extLst>
      <p:ext uri="{BB962C8B-B14F-4D97-AF65-F5344CB8AC3E}">
        <p14:creationId xmlns:p14="http://schemas.microsoft.com/office/powerpoint/2010/main" val="3680354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533400" y="763588"/>
            <a:ext cx="6704013" cy="3771900"/>
          </a:xfrm>
          <a:prstGeom prst="rect">
            <a:avLst/>
          </a:prstGeom>
        </p:spPr>
      </p:sp>
      <p:sp>
        <p:nvSpPr>
          <p:cNvPr id="242" name="TextShape 2"/>
          <p:cNvSpPr txBox="1"/>
          <p:nvPr/>
        </p:nvSpPr>
        <p:spPr>
          <a:xfrm>
            <a:off x="773640" y="4777560"/>
            <a:ext cx="6217560" cy="3116880"/>
          </a:xfrm>
          <a:prstGeom prst="rect">
            <a:avLst/>
          </a:prstGeom>
          <a:noFill/>
          <a:ln>
            <a:noFill/>
          </a:ln>
        </p:spPr>
        <p:txBody>
          <a:bodyPr lIns="0" tIns="0" rIns="0" bIns="0"/>
          <a:lstStyle/>
          <a:p>
            <a:r>
              <a:rPr lang="es-MX" sz="2000" b="0" strike="noStrike" spc="-1">
                <a:latin typeface="Arial"/>
              </a:rPr>
              <a:t>AR → riqueza corregida por diferencias en los tamaños de muestra (6 es el más pequeño). Cuántos alelos se esperan en 6 individuos. </a:t>
            </a:r>
          </a:p>
          <a:p>
            <a:r>
              <a:rPr lang="es-MX" sz="2000" b="0" strike="noStrike" spc="-1">
                <a:latin typeface="Arial"/>
              </a:rPr>
              <a:t>He → Frecuencia de heterocigotos en la población 1-suma(pi²)</a:t>
            </a:r>
          </a:p>
          <a:p>
            <a:r>
              <a:rPr lang="es-MX" sz="2000" b="0" strike="noStrike" spc="-1">
                <a:latin typeface="Arial"/>
              </a:rPr>
              <a:t>H → ?</a:t>
            </a:r>
          </a:p>
          <a:p>
            <a:endParaRPr lang="es-MX" sz="2000" b="0" strike="noStrike" spc="-1">
              <a:latin typeface="Arial"/>
            </a:endParaRPr>
          </a:p>
          <a:p>
            <a:r>
              <a:rPr lang="es-MX" sz="2000" b="0" strike="noStrike" spc="-1">
                <a:latin typeface="Arial"/>
              </a:rPr>
              <a:t>Ne → número efectivo de alelos </a:t>
            </a:r>
          </a:p>
          <a:p>
            <a:r>
              <a:rPr lang="es-MX" sz="2000" b="0" strike="noStrike" spc="-1">
                <a:latin typeface="Arial"/>
              </a:rPr>
              <a:t>Alelos privados → alelos únicos a una población </a:t>
            </a:r>
          </a:p>
          <a:p>
            <a:r>
              <a:rPr lang="es-MX" sz="2000" b="0" strike="noStrike" spc="-1">
                <a:latin typeface="Arial"/>
              </a:rPr>
              <a:t>He → heterocigocidad esperada</a:t>
            </a:r>
          </a:p>
          <a:p>
            <a:r>
              <a:rPr lang="es-MX" sz="2000" b="0" strike="noStrike" spc="-1">
                <a:latin typeface="Arial"/>
              </a:rPr>
              <a:t>Ho → heterocigocidad observada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noRot="1" noChangeAspect="1"/>
          </p:cNvSpPr>
          <p:nvPr>
            <p:ph type="sldImg"/>
          </p:nvPr>
        </p:nvSpPr>
        <p:spPr>
          <a:xfrm>
            <a:off x="533400" y="763588"/>
            <a:ext cx="6704013" cy="3771900"/>
          </a:xfrm>
          <a:prstGeom prst="rect">
            <a:avLst/>
          </a:prstGeom>
        </p:spPr>
      </p:sp>
      <p:sp>
        <p:nvSpPr>
          <p:cNvPr id="244" name="PlaceHolder 2"/>
          <p:cNvSpPr>
            <a:spLocks noGrp="1"/>
          </p:cNvSpPr>
          <p:nvPr>
            <p:ph type="body"/>
          </p:nvPr>
        </p:nvSpPr>
        <p:spPr>
          <a:xfrm>
            <a:off x="777240" y="4777560"/>
            <a:ext cx="6217560" cy="4525920"/>
          </a:xfrm>
          <a:prstGeom prst="rect">
            <a:avLst/>
          </a:prstGeom>
        </p:spPr>
        <p:txBody>
          <a:bodyPr lIns="0" tIns="0" rIns="0" bIns="0"/>
          <a:lstStyle/>
          <a:p>
            <a:r>
              <a:rPr lang="es-MX" sz="1200" b="0" strike="noStrike" spc="-1" dirty="0">
                <a:latin typeface="Arial"/>
              </a:rPr>
              <a:t>El AMOVA es una forma de analizar la covarianza en diferentes niveles de una estructura poblacional dada. Se busca saber que parte de la variación se explica por las diferencias entre grupos de poblaciones, entre poblaciones del mismo grupo y entre individuos de la misma población. </a:t>
            </a:r>
          </a:p>
          <a:p>
            <a:r>
              <a:rPr lang="es-MX" sz="1200" b="0" strike="noStrike" spc="-1" dirty="0">
                <a:latin typeface="Arial"/>
              </a:rPr>
              <a:t>En este caso, en el núcleo, el mayor porcentaje de variación se encuentra dentro de las poblaciones. </a:t>
            </a:r>
          </a:p>
          <a:p>
            <a:r>
              <a:rPr lang="es-MX" sz="1200" b="0" strike="noStrike" spc="-1" dirty="0">
                <a:latin typeface="Arial"/>
              </a:rPr>
              <a:t>El AMOVA se realizó tomando en cuenta dos distancias. FST busca ver las diferencias de las frecuencias de heterocigotos y RST además de las frecuencias incorpora el número de cambios entre los alelos. </a:t>
            </a:r>
          </a:p>
          <a:p>
            <a:r>
              <a:rPr lang="es-MX" sz="1200" b="0" strike="noStrike" spc="-1" dirty="0">
                <a:latin typeface="Arial"/>
              </a:rPr>
              <a:t>Lo que puede estar sucediendo aquí es que compartan muchos alelos pero haya alelos de baja frecuencia que tengan muchos cambios entre ellos. </a:t>
            </a:r>
          </a:p>
          <a:p>
            <a:endParaRPr lang="es-MX" sz="1200" b="0" strike="noStrike" spc="-1" dirty="0">
              <a:latin typeface="Arial"/>
            </a:endParaRPr>
          </a:p>
          <a:p>
            <a:r>
              <a:rPr lang="es-MX" sz="1200" b="0" strike="noStrike" spc="-1" dirty="0">
                <a:latin typeface="Arial"/>
              </a:rPr>
              <a:t>El cloroplasto muestra que la variación entre las poblaciones es moderado y de la misma manera el mayor porcentaje de variación se encuentra dentro de las poblaciones. </a:t>
            </a:r>
          </a:p>
          <a:p>
            <a:r>
              <a:rPr lang="es-MX" sz="1200" b="0" strike="noStrike" spc="-1" dirty="0">
                <a:latin typeface="Arial"/>
              </a:rPr>
              <a:t>En este caso los resultados utilizando FST y RST no difieren tanto, aunque en el RST la variación entre grupos se vuelve significativa.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noRot="1" noChangeAspect="1"/>
          </p:cNvSpPr>
          <p:nvPr>
            <p:ph type="sldImg"/>
          </p:nvPr>
        </p:nvSpPr>
        <p:spPr>
          <a:xfrm>
            <a:off x="533400" y="763588"/>
            <a:ext cx="6704013" cy="3771900"/>
          </a:xfrm>
          <a:prstGeom prst="rect">
            <a:avLst/>
          </a:prstGeom>
        </p:spPr>
      </p:sp>
      <p:sp>
        <p:nvSpPr>
          <p:cNvPr id="246" name="TextShape 2"/>
          <p:cNvSpPr txBox="1"/>
          <p:nvPr/>
        </p:nvSpPr>
        <p:spPr>
          <a:xfrm>
            <a:off x="777600" y="4777560"/>
            <a:ext cx="6217560" cy="4525920"/>
          </a:xfrm>
          <a:prstGeom prst="rect">
            <a:avLst/>
          </a:prstGeom>
          <a:noFill/>
          <a:ln>
            <a:noFill/>
          </a:ln>
        </p:spPr>
        <p:txBody>
          <a:bodyPr lIns="0" tIns="0" rIns="0" bIns="0"/>
          <a:lstStyle/>
          <a:p>
            <a:r>
              <a:rPr lang="es-MX" sz="1200" b="0" strike="noStrike" spc="-1">
                <a:latin typeface="Arial"/>
              </a:rPr>
              <a:t>También hicimos una red de haplotipos para entender las relaciones entre ellos y cómo estaban distribuidos en el espacio. La red tiene un haplotipo de muy alta frecuencia que está presente en todas las poblaciones y muchos haplotipos de baja frecuencia. Esta forma de estrella de la red sugiere que es probable que haya habido una expansión  reciente y que no haya habido tiempo para que las regiones o las poblaciones más distantes se diferencien.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noRot="1" noChangeAspect="1"/>
          </p:cNvSpPr>
          <p:nvPr>
            <p:ph type="sldImg"/>
          </p:nvPr>
        </p:nvSpPr>
        <p:spPr>
          <a:xfrm>
            <a:off x="533400" y="763588"/>
            <a:ext cx="6704013" cy="3771900"/>
          </a:xfrm>
          <a:prstGeom prst="rect">
            <a:avLst/>
          </a:prstGeom>
        </p:spPr>
      </p:sp>
      <p:sp>
        <p:nvSpPr>
          <p:cNvPr id="248" name="PlaceHolder 2"/>
          <p:cNvSpPr>
            <a:spLocks noGrp="1"/>
          </p:cNvSpPr>
          <p:nvPr>
            <p:ph type="body"/>
          </p:nvPr>
        </p:nvSpPr>
        <p:spPr>
          <a:xfrm>
            <a:off x="777240" y="4777560"/>
            <a:ext cx="6217560" cy="4525920"/>
          </a:xfrm>
          <a:prstGeom prst="rect">
            <a:avLst/>
          </a:prstGeom>
        </p:spPr>
        <p:txBody>
          <a:bodyPr lIns="0" tIns="0" rIns="0" bIns="0"/>
          <a:lstStyle/>
          <a:p>
            <a:r>
              <a:rPr lang="es-MX" sz="1200" b="0" strike="noStrike" spc="-1">
                <a:latin typeface="Arial"/>
              </a:rPr>
              <a:t>El anállisis de SAMOVA busca encontrar poblaciones que se puedan agrupar geográficamente y además maximicen las diferencias genéticas entre ellas. Como funciona es que asigna cada población al centro de un poligono, después prueba todas las configuaciones que formen el número de grupos que el usuario indica y tiene como resultado la agrupación geográfica en donde haya una mayor diferenciación genética. </a:t>
            </a:r>
          </a:p>
          <a:p>
            <a:endParaRPr lang="es-MX" sz="1200" b="0" strike="noStrike" spc="-1">
              <a:latin typeface="Arial"/>
            </a:endParaRPr>
          </a:p>
          <a:p>
            <a:r>
              <a:rPr lang="es-MX" sz="1200" b="0" strike="noStrike" spc="-1">
                <a:latin typeface="Arial"/>
              </a:rPr>
              <a:t>En este mapa se muestran los resultados para los datos de núcleo y cloroplasto (verde y azul). A pesar de que todas dieron un resultado significativo pensamos que este probablemente no se el mejor análisis para estos datos. Lo que vemos desde el AMOVA es que las poblaciones se parecen mucho entre si y tal vez el análisis no alcance a capturar el patrón.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4A6D4248-7A48-4531-8E4A-1650D368B361}" type="slidenum">
              <a:rPr lang="es-MX" sz="1400" b="0" strike="noStrike" spc="-1" smtClean="0">
                <a:latin typeface="Times New Roman"/>
              </a:rPr>
              <a:t>16</a:t>
            </a:fld>
            <a:endParaRPr lang="es-MX" sz="1400" b="0" strike="noStrike" spc="-1">
              <a:latin typeface="Times New Roman"/>
            </a:endParaRPr>
          </a:p>
        </p:txBody>
      </p:sp>
    </p:spTree>
    <p:extLst>
      <p:ext uri="{BB962C8B-B14F-4D97-AF65-F5344CB8AC3E}">
        <p14:creationId xmlns:p14="http://schemas.microsoft.com/office/powerpoint/2010/main" val="129360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tIns="0" rIns="0" bIns="0">
            <a:normAutofit/>
          </a:bodyPr>
          <a:lstStyle/>
          <a:p>
            <a:endParaRPr lang="es-MX" sz="3200" b="0" strike="noStrike" spc="-1">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s-MX" sz="3200" b="0" strike="noStrike" spc="-1">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s-MX" sz="3200" b="0" strike="noStrike" spc="-1">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s-MX" sz="3200" b="0" strike="noStrike" spc="-1">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tIns="0" rIns="0" bIns="0">
            <a:normAutofit/>
          </a:bodyPr>
          <a:lstStyle/>
          <a:p>
            <a:endParaRPr lang="es-MX" sz="3200" b="0" strike="noStrike" spc="-1">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tIns="0" rIns="0" bIns="0">
            <a:normAutofit/>
          </a:bodyPr>
          <a:lstStyle/>
          <a:p>
            <a:endParaRPr lang="es-MX" sz="3200" b="0" strike="noStrike" spc="-1">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tIns="0" rIns="0" bIns="0">
            <a:normAutofit/>
          </a:bodyPr>
          <a:lstStyle/>
          <a:p>
            <a:endParaRPr lang="es-MX" sz="3200" b="0" strike="noStrike" spc="-1">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tIns="0" rIns="0" bIns="0">
            <a:normAutofit/>
          </a:bodyPr>
          <a:lstStyle/>
          <a:p>
            <a:endParaRPr lang="es-MX" sz="3200" b="0" strike="noStrike" spc="-1">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tIns="0" rIns="0" bIns="0">
            <a:normAutofit/>
          </a:bodyPr>
          <a:lstStyle/>
          <a:p>
            <a:endParaRPr lang="es-MX" sz="3200" b="0" strike="noStrike" spc="-1">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s-MX" sz="3200" b="0" strike="noStrike" spc="-1">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s-MX" sz="3200" b="0" strike="noStrike" spc="-1">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s-MX" sz="3200" b="0" strike="noStrike" spc="-1">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s-MX" sz="3200" b="0" strike="noStrike" spc="-1">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s-MX" sz="3200" b="0" strike="noStrike" spc="-1">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s-MX" sz="3200" b="0" strike="noStrike" spc="-1">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s-MX" sz="3200" b="0" strike="noStrike" spc="-1">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tIns="0" rIns="0" bIns="0" anchor="ctr"/>
          <a:lstStyle/>
          <a:p>
            <a:pPr algn="ctr"/>
            <a:r>
              <a:rPr lang="es-MX" sz="4400" b="0" strike="noStrike" spc="-1">
                <a:latin typeface="Arial"/>
              </a:rPr>
              <a:t>Click to edit the title text format</a:t>
            </a:r>
          </a:p>
        </p:txBody>
      </p:sp>
      <p:sp>
        <p:nvSpPr>
          <p:cNvPr id="6" name="PlaceHolder 2"/>
          <p:cNvSpPr>
            <a:spLocks noGrp="1"/>
          </p:cNvSpPr>
          <p:nvPr>
            <p:ph type="body"/>
          </p:nvPr>
        </p:nvSpPr>
        <p:spPr>
          <a:xfrm>
            <a:off x="504000" y="1326600"/>
            <a:ext cx="9071640" cy="32882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s-MX" sz="2800" b="0" strike="noStrike" spc="-1">
                <a:latin typeface="Arial"/>
              </a:rPr>
              <a:t>Second Outline Level</a:t>
            </a:r>
          </a:p>
          <a:p>
            <a:pPr marL="1296000" lvl="2" indent="-288000">
              <a:spcBef>
                <a:spcPts val="850"/>
              </a:spcBef>
              <a:buClr>
                <a:srgbClr val="000000"/>
              </a:buClr>
              <a:buSzPct val="45000"/>
              <a:buFont typeface="Wingdings" charset="2"/>
              <a:buChar char=""/>
            </a:pPr>
            <a:r>
              <a:rPr lang="es-MX" sz="2400" b="0" strike="noStrike" spc="-1">
                <a:latin typeface="Arial"/>
              </a:rPr>
              <a:t>Third Outline Level</a:t>
            </a:r>
          </a:p>
          <a:p>
            <a:pPr marL="1728000" lvl="3" indent="-216000">
              <a:spcBef>
                <a:spcPts val="567"/>
              </a:spcBef>
              <a:buClr>
                <a:srgbClr val="000000"/>
              </a:buClr>
              <a:buSzPct val="75000"/>
              <a:buFont typeface="Symbol" charset="2"/>
              <a:buChar char=""/>
            </a:pPr>
            <a:r>
              <a:rPr lang="es-MX" sz="2000" b="0" strike="noStrike" spc="-1">
                <a:latin typeface="Arial"/>
              </a:rPr>
              <a:t>Fourth Outline Level</a:t>
            </a:r>
          </a:p>
          <a:p>
            <a:pPr marL="2160000" lvl="4" indent="-216000">
              <a:spcBef>
                <a:spcPts val="283"/>
              </a:spcBef>
              <a:buClr>
                <a:srgbClr val="000000"/>
              </a:buClr>
              <a:buSzPct val="45000"/>
              <a:buFont typeface="Wingdings" charset="2"/>
              <a:buChar char=""/>
            </a:pPr>
            <a:r>
              <a:rPr lang="es-MX" sz="2000" b="0" strike="noStrike" spc="-1">
                <a:latin typeface="Arial"/>
              </a:rPr>
              <a:t>Fifth Outline Level</a:t>
            </a:r>
          </a:p>
          <a:p>
            <a:pPr marL="2592000" lvl="5" indent="-216000">
              <a:spcBef>
                <a:spcPts val="283"/>
              </a:spcBef>
              <a:buClr>
                <a:srgbClr val="000000"/>
              </a:buClr>
              <a:buSzPct val="45000"/>
              <a:buFont typeface="Wingdings" charset="2"/>
              <a:buChar char=""/>
            </a:pPr>
            <a:r>
              <a:rPr lang="es-MX" sz="2000" b="0" strike="noStrike" spc="-1">
                <a:latin typeface="Arial"/>
              </a:rPr>
              <a:t>Sixth Outline Level</a:t>
            </a:r>
          </a:p>
          <a:p>
            <a:pPr marL="3024000" lvl="6" indent="-216000">
              <a:spcBef>
                <a:spcPts val="283"/>
              </a:spcBef>
              <a:buClr>
                <a:srgbClr val="000000"/>
              </a:buClr>
              <a:buSzPct val="45000"/>
              <a:buFont typeface="Wingdings" charset="2"/>
              <a:buChar char=""/>
            </a:pPr>
            <a:r>
              <a:rPr lang="es-MX" sz="2000" b="0" strike="noStrike" spc="-1">
                <a:latin typeface="Arial"/>
              </a:rPr>
              <a:t>Seventh Outline Level</a:t>
            </a:r>
          </a:p>
        </p:txBody>
      </p:sp>
      <p:sp>
        <p:nvSpPr>
          <p:cNvPr id="2" name="PlaceHolder 3"/>
          <p:cNvSpPr>
            <a:spLocks noGrp="1"/>
          </p:cNvSpPr>
          <p:nvPr>
            <p:ph type="dt"/>
          </p:nvPr>
        </p:nvSpPr>
        <p:spPr>
          <a:xfrm>
            <a:off x="504000" y="5165280"/>
            <a:ext cx="2348280" cy="390600"/>
          </a:xfrm>
          <a:prstGeom prst="rect">
            <a:avLst/>
          </a:prstGeom>
        </p:spPr>
        <p:txBody>
          <a:bodyPr lIns="0" tIns="0" rIns="0" bIns="0"/>
          <a:lstStyle/>
          <a:p>
            <a:r>
              <a:rPr lang="es-MX" sz="1400" b="0" strike="noStrike" spc="-1">
                <a:latin typeface="Times New Roman"/>
              </a:rPr>
              <a:t> </a:t>
            </a:r>
          </a:p>
        </p:txBody>
      </p:sp>
      <p:sp>
        <p:nvSpPr>
          <p:cNvPr id="3" name="PlaceHolder 4"/>
          <p:cNvSpPr>
            <a:spLocks noGrp="1"/>
          </p:cNvSpPr>
          <p:nvPr>
            <p:ph type="ftr"/>
          </p:nvPr>
        </p:nvSpPr>
        <p:spPr>
          <a:xfrm>
            <a:off x="3447360" y="5165280"/>
            <a:ext cx="3195000" cy="390600"/>
          </a:xfrm>
          <a:prstGeom prst="rect">
            <a:avLst/>
          </a:prstGeom>
        </p:spPr>
        <p:txBody>
          <a:bodyPr lIns="0" tIns="0" rIns="0" bIns="0"/>
          <a:lstStyle/>
          <a:p>
            <a:pPr algn="ctr"/>
            <a:r>
              <a:rPr lang="es-MX" sz="1400" b="0" strike="noStrike" spc="-1">
                <a:latin typeface="Times New Roman"/>
              </a:rPr>
              <a:t> </a:t>
            </a:r>
          </a:p>
        </p:txBody>
      </p:sp>
      <p:sp>
        <p:nvSpPr>
          <p:cNvPr id="4" name="PlaceHolder 5"/>
          <p:cNvSpPr>
            <a:spLocks noGrp="1"/>
          </p:cNvSpPr>
          <p:nvPr>
            <p:ph type="sldNum"/>
          </p:nvPr>
        </p:nvSpPr>
        <p:spPr>
          <a:xfrm>
            <a:off x="7227360" y="5165280"/>
            <a:ext cx="2348280" cy="390600"/>
          </a:xfrm>
          <a:prstGeom prst="rect">
            <a:avLst/>
          </a:prstGeom>
        </p:spPr>
        <p:txBody>
          <a:bodyPr lIns="0" tIns="0" rIns="0" bIns="0"/>
          <a:lstStyle/>
          <a:p>
            <a:pPr algn="r"/>
            <a:fld id="{F47DAB48-38E4-4673-AA7C-7E3420F210D2}" type="slidenum">
              <a:rPr lang="es-MX" sz="1400" b="0" strike="noStrike" spc="-1">
                <a:latin typeface="Times New Roman"/>
              </a:rPr>
              <a:t>‹#›</a:t>
            </a:fld>
            <a:endParaRPr lang="es-MX"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NULL"/><Relationship Id="rId7" Type="http://schemas.openxmlformats.org/officeDocument/2006/relationships/image" Target="../media/image22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250.png"/><Relationship Id="rId4" Type="http://schemas.openxmlformats.org/officeDocument/2006/relationships/image" Target="NULL"/><Relationship Id="rId9" Type="http://schemas.openxmlformats.org/officeDocument/2006/relationships/image" Target="../media/image24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4824000" y="1436040"/>
            <a:ext cx="5184000" cy="1879560"/>
          </a:xfrm>
          <a:prstGeom prst="rect">
            <a:avLst/>
          </a:prstGeom>
          <a:noFill/>
          <a:ln>
            <a:noFill/>
          </a:ln>
        </p:spPr>
        <p:txBody>
          <a:bodyPr lIns="0" tIns="0" rIns="0" bIns="0" anchor="ctr"/>
          <a:lstStyle/>
          <a:p>
            <a:pPr algn="ctr"/>
            <a:r>
              <a:rPr lang="es-MX" sz="2600" b="0" strike="noStrike" spc="-1" dirty="0">
                <a:latin typeface="Ubuntu"/>
              </a:rPr>
              <a:t>Filogeografía y demografía histórica de una especie endémica de roble (</a:t>
            </a:r>
            <a:r>
              <a:rPr lang="es-MX" sz="2600" b="0" i="1" strike="noStrike" spc="-1" dirty="0">
                <a:latin typeface="Ubuntu"/>
              </a:rPr>
              <a:t>Quercus</a:t>
            </a:r>
            <a:r>
              <a:rPr lang="es-MX" sz="2600" b="0" strike="noStrike" spc="-1" dirty="0">
                <a:latin typeface="Ubuntu"/>
              </a:rPr>
              <a:t>: Fagaceae) en el norte de los Andes</a:t>
            </a:r>
          </a:p>
        </p:txBody>
      </p:sp>
      <p:pic>
        <p:nvPicPr>
          <p:cNvPr id="48" name="Picture 47"/>
          <p:cNvPicPr/>
          <p:nvPr/>
        </p:nvPicPr>
        <p:blipFill>
          <a:blip r:embed="rId2"/>
          <a:stretch/>
        </p:blipFill>
        <p:spPr>
          <a:xfrm>
            <a:off x="0" y="1160467"/>
            <a:ext cx="4982400" cy="4186800"/>
          </a:xfrm>
          <a:prstGeom prst="rect">
            <a:avLst/>
          </a:prstGeom>
          <a:ln>
            <a:noFill/>
          </a:ln>
        </p:spPr>
      </p:pic>
      <p:sp>
        <p:nvSpPr>
          <p:cNvPr id="49" name="TextShape 2"/>
          <p:cNvSpPr txBox="1"/>
          <p:nvPr/>
        </p:nvSpPr>
        <p:spPr>
          <a:xfrm>
            <a:off x="4896000" y="3315600"/>
            <a:ext cx="5112000" cy="644400"/>
          </a:xfrm>
          <a:prstGeom prst="rect">
            <a:avLst/>
          </a:prstGeom>
          <a:noFill/>
          <a:ln>
            <a:noFill/>
          </a:ln>
        </p:spPr>
        <p:txBody>
          <a:bodyPr lIns="90000" tIns="45000" rIns="90000" bIns="45000"/>
          <a:lstStyle/>
          <a:p>
            <a:r>
              <a:rPr lang="es-MX" sz="1300" b="0" strike="noStrike" spc="-1">
                <a:latin typeface="Ubuntu"/>
                <a:ea typeface="Noto Sans CJK SC Regular"/>
              </a:rPr>
              <a:t>Sofía Zorrilla Azcué (1), Hernando Rodríguez-Correa (1), Ken Oyama (1), Maylin González (2), </a:t>
            </a:r>
            <a:r>
              <a:rPr lang="es-MX" sz="1300" b="0" strike="noStrike" spc="-1">
                <a:latin typeface="Ubuntu"/>
              </a:rPr>
              <a:t>Antonio González Rodríguez (3)</a:t>
            </a:r>
            <a:endParaRPr lang="es-MX" sz="1300" b="0" strike="noStrike" spc="-1">
              <a:latin typeface="Arial"/>
            </a:endParaRPr>
          </a:p>
          <a:p>
            <a:endParaRPr lang="es-MX" sz="1300" b="0" strike="noStrike" spc="-1">
              <a:latin typeface="Arial"/>
            </a:endParaRPr>
          </a:p>
        </p:txBody>
      </p:sp>
      <p:sp>
        <p:nvSpPr>
          <p:cNvPr id="50" name="TextShape 3"/>
          <p:cNvSpPr txBox="1"/>
          <p:nvPr/>
        </p:nvSpPr>
        <p:spPr>
          <a:xfrm>
            <a:off x="4896000" y="3922920"/>
            <a:ext cx="5112000" cy="902880"/>
          </a:xfrm>
          <a:prstGeom prst="rect">
            <a:avLst/>
          </a:prstGeom>
          <a:noFill/>
          <a:ln>
            <a:noFill/>
          </a:ln>
        </p:spPr>
        <p:txBody>
          <a:bodyPr lIns="90000" tIns="45000" rIns="90000" bIns="45000"/>
          <a:lstStyle/>
          <a:p>
            <a:r>
              <a:rPr lang="es-MX" sz="1000" b="0" strike="noStrike" spc="-1">
                <a:latin typeface="Ubuntu"/>
              </a:rPr>
              <a:t>(1) Escuela Nacional de Estudios Superiores, Unidad  Morelia, UNAM</a:t>
            </a:r>
            <a:endParaRPr lang="es-MX" sz="1000" b="0" strike="noStrike" spc="-1">
              <a:latin typeface="Arial"/>
            </a:endParaRPr>
          </a:p>
          <a:p>
            <a:r>
              <a:rPr lang="es-MX" sz="1000" b="0" strike="noStrike" spc="-1">
                <a:latin typeface="Ubuntu"/>
                <a:ea typeface="Noto Sans CJK SC Regular"/>
              </a:rPr>
              <a:t>(2) </a:t>
            </a:r>
            <a:r>
              <a:rPr lang="es-MX" sz="1000" b="0" strike="noStrike" spc="-1">
                <a:latin typeface="Ubuntu"/>
              </a:rPr>
              <a:t>Instituto de Investigación de Recursos Biológicos Alexander von Humboldt (IavH)</a:t>
            </a:r>
            <a:endParaRPr lang="es-MX" sz="1000" b="0" strike="noStrike" spc="-1">
              <a:latin typeface="Arial"/>
            </a:endParaRPr>
          </a:p>
          <a:p>
            <a:r>
              <a:rPr lang="es-MX" sz="1000" b="0" strike="noStrike" spc="-1">
                <a:latin typeface="Ubuntu"/>
              </a:rPr>
              <a:t>(3) Instituto de Investigación en Ecosistemas y Sustentabilidad </a:t>
            </a:r>
            <a:endParaRPr lang="es-MX" sz="1000" b="0" strike="noStrike" spc="-1">
              <a:latin typeface="Arial"/>
            </a:endParaRPr>
          </a:p>
          <a:p>
            <a:endParaRPr lang="es-MX" sz="1000" b="0" strike="noStrike" spc="-1">
              <a:latin typeface="Arial"/>
            </a:endParaRPr>
          </a:p>
        </p:txBody>
      </p:sp>
      <p:pic>
        <p:nvPicPr>
          <p:cNvPr id="51" name="Picture 50"/>
          <p:cNvPicPr/>
          <p:nvPr/>
        </p:nvPicPr>
        <p:blipFill>
          <a:blip r:embed="rId3"/>
          <a:stretch/>
        </p:blipFill>
        <p:spPr>
          <a:xfrm>
            <a:off x="136080" y="109440"/>
            <a:ext cx="2383920" cy="1408680"/>
          </a:xfrm>
          <a:prstGeom prst="rect">
            <a:avLst/>
          </a:prstGeom>
          <a:ln>
            <a:noFill/>
          </a:ln>
        </p:spPr>
      </p:pic>
      <p:grpSp>
        <p:nvGrpSpPr>
          <p:cNvPr id="52" name="Group 4"/>
          <p:cNvGrpSpPr/>
          <p:nvPr/>
        </p:nvGrpSpPr>
        <p:grpSpPr>
          <a:xfrm>
            <a:off x="7596000" y="4572000"/>
            <a:ext cx="2376000" cy="1008000"/>
            <a:chOff x="7596000" y="4572000"/>
            <a:chExt cx="2376000" cy="1008000"/>
          </a:xfrm>
        </p:grpSpPr>
        <p:sp>
          <p:nvSpPr>
            <p:cNvPr id="53" name="CustomShape 5"/>
            <p:cNvSpPr/>
            <p:nvPr/>
          </p:nvSpPr>
          <p:spPr>
            <a:xfrm>
              <a:off x="7596000" y="4572000"/>
              <a:ext cx="2376000" cy="10080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pic>
          <p:nvPicPr>
            <p:cNvPr id="54" name="Picture 53"/>
            <p:cNvPicPr/>
            <p:nvPr/>
          </p:nvPicPr>
          <p:blipFill>
            <a:blip r:embed="rId4"/>
            <a:stretch/>
          </p:blipFill>
          <p:spPr>
            <a:xfrm>
              <a:off x="7668000" y="4605120"/>
              <a:ext cx="2247480" cy="974880"/>
            </a:xfrm>
            <a:prstGeom prst="rect">
              <a:avLst/>
            </a:prstGeom>
            <a:ln>
              <a:noFill/>
            </a:ln>
          </p:spPr>
        </p:pic>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504360" y="0"/>
            <a:ext cx="9071640" cy="946440"/>
          </a:xfrm>
          <a:prstGeom prst="rect">
            <a:avLst/>
          </a:prstGeom>
          <a:noFill/>
          <a:ln>
            <a:noFill/>
          </a:ln>
        </p:spPr>
        <p:txBody>
          <a:bodyPr lIns="0" tIns="0" rIns="0" bIns="0" anchor="ctr"/>
          <a:lstStyle/>
          <a:p>
            <a:pPr algn="ctr"/>
            <a:r>
              <a:rPr lang="es-MX" sz="4400" b="0" strike="noStrike" spc="-1">
                <a:latin typeface="Ubuntu"/>
              </a:rPr>
              <a:t>Resultados: Diversidad genética </a:t>
            </a:r>
            <a:endParaRPr lang="es-MX" sz="4400" b="0" strike="noStrike" spc="-1">
              <a:latin typeface="Arial"/>
            </a:endParaRPr>
          </a:p>
        </p:txBody>
      </p:sp>
      <p:graphicFrame>
        <p:nvGraphicFramePr>
          <p:cNvPr id="152" name="Table 2"/>
          <p:cNvGraphicFramePr/>
          <p:nvPr/>
        </p:nvGraphicFramePr>
        <p:xfrm>
          <a:off x="434160" y="1507680"/>
          <a:ext cx="4391640" cy="1325880"/>
        </p:xfrm>
        <a:graphic>
          <a:graphicData uri="http://schemas.openxmlformats.org/drawingml/2006/table">
            <a:tbl>
              <a:tblPr/>
              <a:tblGrid>
                <a:gridCol w="2196000">
                  <a:extLst>
                    <a:ext uri="{9D8B030D-6E8A-4147-A177-3AD203B41FA5}">
                      <a16:colId xmlns:a16="http://schemas.microsoft.com/office/drawing/2014/main" val="20000"/>
                    </a:ext>
                  </a:extLst>
                </a:gridCol>
                <a:gridCol w="2195640">
                  <a:extLst>
                    <a:ext uri="{9D8B030D-6E8A-4147-A177-3AD203B41FA5}">
                      <a16:colId xmlns:a16="http://schemas.microsoft.com/office/drawing/2014/main" val="20001"/>
                    </a:ext>
                  </a:extLst>
                </a:gridCol>
              </a:tblGrid>
              <a:tr h="293760">
                <a:tc>
                  <a:txBody>
                    <a:bodyPr/>
                    <a:lstStyle/>
                    <a:p>
                      <a:r>
                        <a:rPr lang="es-MX" sz="1500" b="1" strike="noStrike" spc="-1">
                          <a:latin typeface="Ubuntu"/>
                        </a:rPr>
                        <a:t>Parámetro (cpSSR)</a:t>
                      </a:r>
                      <a:endParaRPr lang="es-MX"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500" b="1" strike="noStrike" spc="-1">
                          <a:latin typeface="Ubuntu"/>
                        </a:rPr>
                        <a:t>Resultado</a:t>
                      </a:r>
                      <a:endParaRPr lang="es-MX"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21120">
                <a:tc>
                  <a:txBody>
                    <a:bodyPr/>
                    <a:lstStyle/>
                    <a:p>
                      <a:r>
                        <a:rPr lang="es-MX" sz="1600" b="0" strike="noStrike" spc="-1">
                          <a:latin typeface="Ubuntu"/>
                        </a:rPr>
                        <a:t>Número de alelos</a:t>
                      </a:r>
                      <a:endParaRPr lang="es-MX"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400" b="0" strike="noStrike" spc="-1">
                          <a:latin typeface="Ubuntu"/>
                          <a:ea typeface="Noto Sans CJK SC Regular"/>
                        </a:rPr>
                        <a:t>3.22 (1-7)</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21120">
                <a:tc>
                  <a:txBody>
                    <a:bodyPr/>
                    <a:lstStyle/>
                    <a:p>
                      <a:r>
                        <a:rPr lang="es-MX" sz="1600" b="0" strike="noStrike" spc="-1">
                          <a:latin typeface="Ubuntu"/>
                        </a:rPr>
                        <a:t>AR</a:t>
                      </a:r>
                      <a:endParaRPr lang="es-MX"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400" b="0" strike="noStrike" spc="-1">
                          <a:latin typeface="Ubuntu"/>
                          <a:ea typeface="Noto Sans CJK SC Regular"/>
                        </a:rPr>
                        <a:t>2.494 (1 – 4.53)</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21120">
                <a:tc>
                  <a:txBody>
                    <a:bodyPr/>
                    <a:lstStyle/>
                    <a:p>
                      <a:r>
                        <a:rPr lang="es-MX" sz="1600" b="0" strike="noStrike" spc="-1">
                          <a:latin typeface="Ubuntu"/>
                        </a:rPr>
                        <a:t>He</a:t>
                      </a:r>
                      <a:endParaRPr lang="es-MX"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400" b="0" strike="noStrike" spc="-1">
                          <a:latin typeface="Ubuntu"/>
                          <a:ea typeface="Noto Sans CJK SC Regular"/>
                        </a:rPr>
                        <a:t>0.474 ( 0 – 0.88)</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bl>
          </a:graphicData>
        </a:graphic>
      </p:graphicFrame>
      <p:sp>
        <p:nvSpPr>
          <p:cNvPr id="153" name="TextShape 3"/>
          <p:cNvSpPr txBox="1"/>
          <p:nvPr/>
        </p:nvSpPr>
        <p:spPr>
          <a:xfrm>
            <a:off x="5616000" y="1391760"/>
            <a:ext cx="3960000" cy="32882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endParaRPr lang="es-MX" sz="3200" b="0" strike="noStrike" spc="-1" dirty="0">
              <a:latin typeface="Arial"/>
            </a:endParaRPr>
          </a:p>
          <a:p>
            <a:pPr marL="432000" indent="-324000">
              <a:spcBef>
                <a:spcPts val="1417"/>
              </a:spcBef>
              <a:buClr>
                <a:srgbClr val="000000"/>
              </a:buClr>
              <a:buSzPct val="45000"/>
              <a:buFont typeface="Wingdings" charset="2"/>
              <a:buChar char=""/>
            </a:pPr>
            <a:r>
              <a:rPr lang="es-MX" sz="1400" b="0" strike="noStrike" spc="-1" dirty="0">
                <a:latin typeface="Ubuntu"/>
              </a:rPr>
              <a:t>La heterocigocidad esperada es mayor que la observada → Endogamia/ Deriva génica</a:t>
            </a:r>
            <a:endParaRPr lang="es-MX" sz="1400" b="0" strike="noStrike" spc="-1" dirty="0">
              <a:latin typeface="Arial"/>
            </a:endParaRPr>
          </a:p>
          <a:p>
            <a:pPr marL="108000">
              <a:spcBef>
                <a:spcPts val="1417"/>
              </a:spcBef>
              <a:buClr>
                <a:srgbClr val="000000"/>
              </a:buClr>
              <a:buSzPct val="45000"/>
            </a:pPr>
            <a:endParaRPr lang="es-MX" sz="1400" b="0" strike="noStrike" spc="-1" dirty="0">
              <a:latin typeface="Arial"/>
            </a:endParaRPr>
          </a:p>
          <a:p>
            <a:pPr marL="432000" indent="-324000">
              <a:spcBef>
                <a:spcPts val="1417"/>
              </a:spcBef>
              <a:buClr>
                <a:srgbClr val="000000"/>
              </a:buClr>
              <a:buSzPct val="45000"/>
              <a:buFont typeface="Wingdings" charset="2"/>
              <a:buChar char=""/>
            </a:pPr>
            <a:endParaRPr lang="es-MX" sz="1400" b="0" strike="noStrike" spc="-1" dirty="0">
              <a:latin typeface="Arial"/>
            </a:endParaRPr>
          </a:p>
          <a:p>
            <a:pPr marL="432000" indent="-324000">
              <a:spcBef>
                <a:spcPts val="1417"/>
              </a:spcBef>
              <a:buClr>
                <a:srgbClr val="000000"/>
              </a:buClr>
              <a:buSzPct val="45000"/>
              <a:buFont typeface="Wingdings" charset="2"/>
              <a:buChar char=""/>
            </a:pPr>
            <a:endParaRPr lang="es-MX" sz="1400" b="0" strike="noStrike" spc="-1" dirty="0">
              <a:latin typeface="Arial"/>
            </a:endParaRPr>
          </a:p>
        </p:txBody>
      </p:sp>
      <p:graphicFrame>
        <p:nvGraphicFramePr>
          <p:cNvPr id="154" name="Table 4"/>
          <p:cNvGraphicFramePr/>
          <p:nvPr/>
        </p:nvGraphicFramePr>
        <p:xfrm>
          <a:off x="437760" y="3636360"/>
          <a:ext cx="4388040" cy="1844040"/>
        </p:xfrm>
        <a:graphic>
          <a:graphicData uri="http://schemas.openxmlformats.org/drawingml/2006/table">
            <a:tbl>
              <a:tblPr/>
              <a:tblGrid>
                <a:gridCol w="2185560">
                  <a:extLst>
                    <a:ext uri="{9D8B030D-6E8A-4147-A177-3AD203B41FA5}">
                      <a16:colId xmlns:a16="http://schemas.microsoft.com/office/drawing/2014/main" val="20000"/>
                    </a:ext>
                  </a:extLst>
                </a:gridCol>
                <a:gridCol w="2202480">
                  <a:extLst>
                    <a:ext uri="{9D8B030D-6E8A-4147-A177-3AD203B41FA5}">
                      <a16:colId xmlns:a16="http://schemas.microsoft.com/office/drawing/2014/main" val="20001"/>
                    </a:ext>
                  </a:extLst>
                </a:gridCol>
              </a:tblGrid>
              <a:tr h="308880">
                <a:tc>
                  <a:txBody>
                    <a:bodyPr/>
                    <a:lstStyle/>
                    <a:p>
                      <a:r>
                        <a:rPr lang="es-MX" sz="1500" b="1" strike="noStrike" spc="-1">
                          <a:latin typeface="Ubuntu"/>
                          <a:ea typeface="Noto Sans CJK SC Regular"/>
                        </a:rPr>
                        <a:t>Parámetro (</a:t>
                      </a:r>
                      <a:r>
                        <a:rPr lang="es-MX" sz="1500" b="1" strike="noStrike" spc="-1">
                          <a:latin typeface="Ubuntu"/>
                        </a:rPr>
                        <a:t>nSSR)</a:t>
                      </a:r>
                      <a:endParaRPr lang="es-MX"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500" b="1" strike="noStrike" spc="-1">
                          <a:latin typeface="Ubuntu"/>
                        </a:rPr>
                        <a:t>Resultado</a:t>
                      </a:r>
                      <a:endParaRPr lang="es-MX"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93760">
                <a:tc>
                  <a:txBody>
                    <a:bodyPr/>
                    <a:lstStyle/>
                    <a:p>
                      <a:r>
                        <a:rPr lang="es-MX" sz="1400" b="0" strike="noStrike" spc="-1">
                          <a:latin typeface="Ubuntu"/>
                        </a:rPr>
                        <a:t>Número de alelos </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300" b="0" strike="noStrike" spc="-1">
                          <a:solidFill>
                            <a:srgbClr val="000000"/>
                          </a:solidFill>
                          <a:latin typeface="Ubuntu"/>
                          <a:ea typeface="Noto Sans CJK SC Regular"/>
                        </a:rPr>
                        <a:t>6.095</a:t>
                      </a:r>
                      <a:r>
                        <a:rPr lang="es-MX" sz="1300" b="0" strike="noStrike" spc="-1">
                          <a:latin typeface="Ubuntu"/>
                          <a:ea typeface="Noto Sans CJK SC Regular"/>
                        </a:rPr>
                        <a:t> (4.2-6.9)</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93760">
                <a:tc>
                  <a:txBody>
                    <a:bodyPr/>
                    <a:lstStyle/>
                    <a:p>
                      <a:r>
                        <a:rPr lang="es-MX" sz="1400" b="0" strike="noStrike" spc="-1">
                          <a:latin typeface="Ubuntu"/>
                        </a:rPr>
                        <a:t>Ne </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300" b="0" strike="noStrike" spc="-1">
                          <a:solidFill>
                            <a:srgbClr val="000000"/>
                          </a:solidFill>
                          <a:latin typeface="Ubuntu"/>
                          <a:ea typeface="Noto Sans CJK SC Regular"/>
                        </a:rPr>
                        <a:t>3.93</a:t>
                      </a:r>
                      <a:r>
                        <a:rPr lang="es-MX" sz="1300" b="0" strike="noStrike" spc="-1">
                          <a:latin typeface="Ubuntu"/>
                          <a:ea typeface="Noto Sans CJK SC Regular"/>
                        </a:rPr>
                        <a:t> (2.77 – 4.59)</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93760">
                <a:tc>
                  <a:txBody>
                    <a:bodyPr/>
                    <a:lstStyle/>
                    <a:p>
                      <a:r>
                        <a:rPr lang="es-MX" sz="1400" b="0" strike="noStrike" spc="-1">
                          <a:latin typeface="Ubuntu"/>
                        </a:rPr>
                        <a:t>Alelos privados</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300" b="0" strike="noStrike" spc="-1">
                          <a:latin typeface="Ubuntu"/>
                          <a:ea typeface="Noto Sans CJK SC Regular"/>
                        </a:rPr>
                        <a:t>1.95 ( 0 – 5)</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93760">
                <a:tc>
                  <a:txBody>
                    <a:bodyPr/>
                    <a:lstStyle/>
                    <a:p>
                      <a:r>
                        <a:rPr lang="es-MX" sz="1400" b="0" strike="noStrike" spc="-1">
                          <a:latin typeface="Ubuntu"/>
                        </a:rPr>
                        <a:t>He</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300" b="0" strike="noStrike" spc="-1">
                          <a:solidFill>
                            <a:srgbClr val="000000"/>
                          </a:solidFill>
                          <a:latin typeface="Ubuntu"/>
                          <a:ea typeface="Noto Sans CJK SC Regular"/>
                        </a:rPr>
                        <a:t>0.737</a:t>
                      </a:r>
                      <a:r>
                        <a:rPr lang="es-MX" sz="1300" b="0" strike="noStrike" spc="-1">
                          <a:latin typeface="Ubuntu"/>
                          <a:ea typeface="Noto Sans CJK SC Regular"/>
                        </a:rPr>
                        <a:t> ( 0.62 – 0.77)</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293760">
                <a:tc>
                  <a:txBody>
                    <a:bodyPr/>
                    <a:lstStyle/>
                    <a:p>
                      <a:r>
                        <a:rPr lang="es-MX" sz="1400" b="0" strike="noStrike" spc="-1">
                          <a:latin typeface="Arial"/>
                        </a:rPr>
                        <a:t>Ho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300" b="0" strike="noStrike" spc="-1">
                          <a:solidFill>
                            <a:srgbClr val="000000"/>
                          </a:solidFill>
                          <a:latin typeface="Ubuntu"/>
                          <a:ea typeface="Noto Sans CJK SC Regular"/>
                        </a:rPr>
                        <a:t>0.647 (0.52 – 0.74)</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
        <p:nvSpPr>
          <p:cNvPr id="155" name="TextShape 5"/>
          <p:cNvSpPr txBox="1"/>
          <p:nvPr/>
        </p:nvSpPr>
        <p:spPr>
          <a:xfrm>
            <a:off x="216000" y="1008000"/>
            <a:ext cx="4680000" cy="432000"/>
          </a:xfrm>
          <a:prstGeom prst="rect">
            <a:avLst/>
          </a:prstGeom>
          <a:noFill/>
          <a:ln>
            <a:noFill/>
          </a:ln>
        </p:spPr>
        <p:txBody>
          <a:bodyPr lIns="90000" tIns="45000" rIns="90000" bIns="45000"/>
          <a:lstStyle/>
          <a:p>
            <a:r>
              <a:rPr lang="es-MX" sz="1200" b="1" strike="noStrike" spc="-1" dirty="0">
                <a:latin typeface="Ubuntu"/>
              </a:rPr>
              <a:t>Tabla 1</a:t>
            </a:r>
            <a:r>
              <a:rPr lang="es-MX" sz="1200" b="0" strike="noStrike" spc="-1" dirty="0">
                <a:latin typeface="Ubuntu"/>
              </a:rPr>
              <a:t>. Descripción de la diversidad genética de microsatélites de cloroplasto </a:t>
            </a:r>
            <a:endParaRPr lang="es-MX" sz="1200" b="0" strike="noStrike" spc="-1" dirty="0">
              <a:latin typeface="Arial"/>
            </a:endParaRPr>
          </a:p>
        </p:txBody>
      </p:sp>
      <p:sp>
        <p:nvSpPr>
          <p:cNvPr id="156" name="TextShape 6"/>
          <p:cNvSpPr txBox="1"/>
          <p:nvPr/>
        </p:nvSpPr>
        <p:spPr>
          <a:xfrm>
            <a:off x="216000" y="3168000"/>
            <a:ext cx="4680000" cy="432000"/>
          </a:xfrm>
          <a:prstGeom prst="rect">
            <a:avLst/>
          </a:prstGeom>
          <a:noFill/>
          <a:ln>
            <a:noFill/>
          </a:ln>
        </p:spPr>
        <p:txBody>
          <a:bodyPr lIns="90000" tIns="45000" rIns="90000" bIns="45000"/>
          <a:lstStyle/>
          <a:p>
            <a:r>
              <a:rPr lang="es-MX" sz="1200" b="1" strike="noStrike" spc="-1">
                <a:latin typeface="Ubuntu"/>
              </a:rPr>
              <a:t>Tabla 2</a:t>
            </a:r>
            <a:r>
              <a:rPr lang="es-MX" sz="1200" b="0" strike="noStrike" spc="-1">
                <a:latin typeface="Ubuntu"/>
              </a:rPr>
              <a:t>. Descripción de la diversidad genética de microsatélites de núcleo </a:t>
            </a:r>
            <a:endParaRPr lang="es-MX"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360" y="-82440"/>
            <a:ext cx="9071640" cy="946440"/>
          </a:xfrm>
          <a:prstGeom prst="rect">
            <a:avLst/>
          </a:prstGeom>
          <a:noFill/>
          <a:ln>
            <a:noFill/>
          </a:ln>
        </p:spPr>
        <p:txBody>
          <a:bodyPr lIns="0" tIns="0" rIns="0" bIns="0" anchor="ctr"/>
          <a:lstStyle/>
          <a:p>
            <a:pPr algn="ctr"/>
            <a:r>
              <a:rPr lang="es-MX" sz="4400" b="0" strike="noStrike" spc="-1" dirty="0">
                <a:latin typeface="Ubuntu"/>
              </a:rPr>
              <a:t>Resultados: Estructura</a:t>
            </a:r>
            <a:endParaRPr lang="es-MX" sz="4400" b="0" strike="noStrike" spc="-1" dirty="0">
              <a:latin typeface="Arial"/>
            </a:endParaRPr>
          </a:p>
        </p:txBody>
      </p:sp>
      <p:grpSp>
        <p:nvGrpSpPr>
          <p:cNvPr id="14" name="Group 13">
            <a:extLst>
              <a:ext uri="{FF2B5EF4-FFF2-40B4-BE49-F238E27FC236}">
                <a16:creationId xmlns:a16="http://schemas.microsoft.com/office/drawing/2014/main" id="{A16A8339-B75F-410E-B751-697B33874269}"/>
              </a:ext>
            </a:extLst>
          </p:cNvPr>
          <p:cNvGrpSpPr/>
          <p:nvPr/>
        </p:nvGrpSpPr>
        <p:grpSpPr>
          <a:xfrm>
            <a:off x="847142" y="1229717"/>
            <a:ext cx="3558842" cy="2702889"/>
            <a:chOff x="-5070143" y="-216220"/>
            <a:chExt cx="3558842" cy="2702889"/>
          </a:xfrm>
        </p:grpSpPr>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20B0BB32-F81A-4A2F-BB8F-1014A28391B9}"/>
                    </a:ext>
                  </a:extLst>
                </p:cNvPr>
                <p:cNvGraphicFramePr/>
                <p:nvPr>
                  <p:extLst>
                    <p:ext uri="{D42A27DB-BD31-4B8C-83A1-F6EECF244321}">
                      <p14:modId xmlns:p14="http://schemas.microsoft.com/office/powerpoint/2010/main" val="3405360282"/>
                    </p:ext>
                  </p:extLst>
                </p:nvPr>
              </p:nvGraphicFramePr>
              <p:xfrm>
                <a:off x="-5046000" y="200669"/>
                <a:ext cx="3534699" cy="2286000"/>
              </p:xfrm>
              <a:graphic>
                <a:graphicData uri="http://schemas.openxmlformats.org/drawingml/2006/table">
                  <a:tbl>
                    <a:tblPr/>
                    <a:tblGrid>
                      <a:gridCol w="447185">
                        <a:extLst>
                          <a:ext uri="{9D8B030D-6E8A-4147-A177-3AD203B41FA5}">
                            <a16:colId xmlns:a16="http://schemas.microsoft.com/office/drawing/2014/main" val="20000"/>
                          </a:ext>
                        </a:extLst>
                      </a:gridCol>
                      <a:gridCol w="1030115">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621716">
                        <a:extLst>
                          <a:ext uri="{9D8B030D-6E8A-4147-A177-3AD203B41FA5}">
                            <a16:colId xmlns:a16="http://schemas.microsoft.com/office/drawing/2014/main" val="20003"/>
                          </a:ext>
                        </a:extLst>
                      </a:gridCol>
                      <a:gridCol w="622883">
                        <a:extLst>
                          <a:ext uri="{9D8B030D-6E8A-4147-A177-3AD203B41FA5}">
                            <a16:colId xmlns:a16="http://schemas.microsoft.com/office/drawing/2014/main" val="20004"/>
                          </a:ext>
                        </a:extLst>
                      </a:gridCol>
                    </a:tblGrid>
                    <a:tr h="264600">
                      <a:tc rowSpan="3">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s-MX" sz="1200" b="1" strike="noStrike" spc="-1">
                                <a:latin typeface="Ubuntu"/>
                              </a:rPr>
                              <a:t>Fuente de variación</a:t>
                            </a:r>
                            <a:r>
                              <a:rPr lang="es-MX" sz="1200" b="0" strike="noStrike" spc="-1">
                                <a:latin typeface="Ubuntu"/>
                              </a:rPr>
                              <a:t> </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200" b="1" strike="noStrike" spc="-1">
                                <a:latin typeface="Ubuntu"/>
                              </a:rPr>
                              <a:t>% variación</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a:lstStyle/>
                          <a:p>
                            <a:r>
                              <a:rPr lang="es-MX" sz="1200" b="1" strike="noStrike" spc="-1">
                                <a:latin typeface="Ubuntu"/>
                              </a:rPr>
                              <a:t>Índice</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200" b="0" strike="noStrike" spc="-1">
                                <a:solidFill>
                                  <a:srgbClr val="000000"/>
                                </a:solidFill>
                                <a:latin typeface="Ubuntu"/>
                                <a:ea typeface="Arial"/>
                              </a:rPr>
                              <a:t>Entre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200" b="0" strike="noStrike" spc="-1">
                                <a:solidFill>
                                  <a:srgbClr val="000000"/>
                                </a:solidFill>
                                <a:latin typeface="Ubuntu"/>
                                <a:ea typeface="Arial"/>
                              </a:rPr>
                              <a:t>12.07</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200" b="0" strike="noStrike" spc="-1">
                                <a:solidFill>
                                  <a:srgbClr val="000000"/>
                                </a:solidFill>
                                <a:latin typeface="Ubuntu"/>
                                <a:ea typeface="Arial"/>
                              </a:rPr>
                              <a:t>Dentro de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200" b="0" strike="noStrike" spc="-1" dirty="0">
                                <a:solidFill>
                                  <a:srgbClr val="000000"/>
                                </a:solidFill>
                                <a:latin typeface="Ubuntu"/>
                                <a:ea typeface="Arial"/>
                              </a:rPr>
                              <a:t>87.93</a:t>
                            </a:r>
                            <a:endParaRPr lang="es-MX" sz="12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1" strike="noStrike" spc="-1">
                                <a:solidFill>
                                  <a:srgbClr val="000000"/>
                                </a:solidFill>
                                <a:latin typeface="Ubuntu"/>
                                <a:ea typeface="Arial"/>
                              </a:rPr>
                              <a:t>0.120*</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6460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200" b="0" strike="noStrike" spc="-1">
                                <a:solidFill>
                                  <a:srgbClr val="000000"/>
                                </a:solidFill>
                                <a:latin typeface="Ubuntu"/>
                                <a:ea typeface="Arial"/>
                              </a:rPr>
                              <a:t>Entre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200" b="0" strike="noStrike" spc="-1">
                                <a:solidFill>
                                  <a:srgbClr val="000000"/>
                                </a:solidFill>
                                <a:latin typeface="Ubuntu"/>
                                <a:ea typeface="Arial"/>
                              </a:rPr>
                              <a:t>14.38</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200" b="0" strike="noStrike" spc="-1">
                                <a:solidFill>
                                  <a:srgbClr val="000000"/>
                                </a:solidFill>
                                <a:latin typeface="Ubuntu"/>
                                <a:ea typeface="Arial"/>
                              </a:rPr>
                              <a:t>Dentro de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0" strike="noStrike" spc="-1">
                                <a:solidFill>
                                  <a:srgbClr val="000000"/>
                                </a:solidFill>
                                <a:latin typeface="Ubuntu"/>
                                <a:ea typeface="Arial"/>
                              </a:rPr>
                              <a:t>85.62</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1" strike="noStrike" spc="-1" dirty="0">
                                <a:solidFill>
                                  <a:srgbClr val="000000"/>
                                </a:solidFill>
                                <a:latin typeface="Ubuntu"/>
                                <a:ea typeface="Arial"/>
                              </a:rPr>
                              <a:t>0.143*</a:t>
                            </a:r>
                            <a:endParaRPr lang="es-MX" sz="12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mc:Choice>
          <mc:Fallback xmlns="">
            <p:graphicFrame>
              <p:nvGraphicFramePr>
                <p:cNvPr id="160" name="Table 2"/>
                <p:cNvGraphicFramePr/>
                <p:nvPr>
                  <p:extLst>
                    <p:ext uri="{D42A27DB-BD31-4B8C-83A1-F6EECF244321}">
                      <p14:modId xmlns:p14="http://schemas.microsoft.com/office/powerpoint/2010/main" val="1328304123"/>
                    </p:ext>
                  </p:extLst>
                </p:nvPr>
              </p:nvGraphicFramePr>
              <p:xfrm>
                <a:off x="-5046000" y="200669"/>
                <a:ext cx="3534699" cy="2286000"/>
              </p:xfrm>
              <a:graphic>
                <a:graphicData uri="http://schemas.openxmlformats.org/drawingml/2006/table">
                  <a:tbl>
                    <a:tblPr/>
                    <a:tblGrid>
                      <a:gridCol w="447185">
                        <a:extLst>
                          <a:ext uri="{9D8B030D-6E8A-4147-A177-3AD203B41FA5}">
                            <a16:colId xmlns:a16="http://schemas.microsoft.com/office/drawing/2014/main" val="20000"/>
                          </a:ext>
                        </a:extLst>
                      </a:gridCol>
                      <a:gridCol w="1030115">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621716">
                        <a:extLst>
                          <a:ext uri="{9D8B030D-6E8A-4147-A177-3AD203B41FA5}">
                            <a16:colId xmlns:a16="http://schemas.microsoft.com/office/drawing/2014/main" val="20003"/>
                          </a:ext>
                        </a:extLst>
                      </a:gridCol>
                      <a:gridCol w="622883">
                        <a:extLst>
                          <a:ext uri="{9D8B030D-6E8A-4147-A177-3AD203B41FA5}">
                            <a16:colId xmlns:a16="http://schemas.microsoft.com/office/drawing/2014/main" val="20004"/>
                          </a:ext>
                        </a:extLst>
                      </a:gridCol>
                    </a:tblGrid>
                    <a:tr h="264600">
                      <a:tc rowSpan="3">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s-MX" sz="1200" b="1" strike="noStrike" spc="-1">
                                <a:latin typeface="Ubuntu"/>
                              </a:rPr>
                              <a:t>Fuente de variación</a:t>
                            </a:r>
                            <a:r>
                              <a:rPr lang="es-MX" sz="1200" b="0" strike="noStrike" spc="-1">
                                <a:latin typeface="Ubuntu"/>
                              </a:rPr>
                              <a:t> </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200" b="1" strike="noStrike" spc="-1">
                                <a:latin typeface="Ubuntu"/>
                              </a:rPr>
                              <a:t>% variación</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a:lstStyle/>
                          <a:p>
                            <a:r>
                              <a:rPr lang="es-MX" sz="1200" b="1" strike="noStrike" spc="-1">
                                <a:latin typeface="Ubuntu"/>
                              </a:rPr>
                              <a:t>Índice</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200" b="0" strike="noStrike" spc="-1">
                                <a:solidFill>
                                  <a:srgbClr val="000000"/>
                                </a:solidFill>
                                <a:latin typeface="Ubuntu"/>
                                <a:ea typeface="Arial"/>
                              </a:rPr>
                              <a:t>Entre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200" b="0" strike="noStrike" spc="-1">
                                <a:solidFill>
                                  <a:srgbClr val="000000"/>
                                </a:solidFill>
                                <a:latin typeface="Ubuntu"/>
                                <a:ea typeface="Arial"/>
                              </a:rPr>
                              <a:t>12.07</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200" b="0" strike="noStrike" spc="-1">
                                <a:solidFill>
                                  <a:srgbClr val="000000"/>
                                </a:solidFill>
                                <a:latin typeface="Ubuntu"/>
                                <a:ea typeface="Arial"/>
                              </a:rPr>
                              <a:t>Dentro de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200" b="0" strike="noStrike" spc="-1" dirty="0">
                                <a:solidFill>
                                  <a:srgbClr val="000000"/>
                                </a:solidFill>
                                <a:latin typeface="Ubuntu"/>
                                <a:ea typeface="Arial"/>
                              </a:rPr>
                              <a:t>87.93</a:t>
                            </a:r>
                            <a:endParaRPr lang="es-MX" sz="12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1" strike="noStrike" spc="-1">
                                <a:solidFill>
                                  <a:srgbClr val="000000"/>
                                </a:solidFill>
                                <a:latin typeface="Ubuntu"/>
                                <a:ea typeface="Arial"/>
                              </a:rPr>
                              <a:t>0.120*</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6460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200" b="0" strike="noStrike" spc="-1">
                                <a:solidFill>
                                  <a:srgbClr val="000000"/>
                                </a:solidFill>
                                <a:latin typeface="Ubuntu"/>
                                <a:ea typeface="Arial"/>
                              </a:rPr>
                              <a:t>Entre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200" b="0" strike="noStrike" spc="-1">
                                <a:solidFill>
                                  <a:srgbClr val="000000"/>
                                </a:solidFill>
                                <a:latin typeface="Ubuntu"/>
                                <a:ea typeface="Arial"/>
                              </a:rPr>
                              <a:t>14.38</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200" b="0" strike="noStrike" spc="-1">
                                <a:solidFill>
                                  <a:srgbClr val="000000"/>
                                </a:solidFill>
                                <a:latin typeface="Ubuntu"/>
                                <a:ea typeface="Arial"/>
                              </a:rPr>
                              <a:t>Dentro de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0" strike="noStrike" spc="-1">
                                <a:solidFill>
                                  <a:srgbClr val="000000"/>
                                </a:solidFill>
                                <a:latin typeface="Ubuntu"/>
                                <a:ea typeface="Arial"/>
                              </a:rPr>
                              <a:t>85.62</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1" strike="noStrike" spc="-1" dirty="0">
                                <a:solidFill>
                                  <a:srgbClr val="000000"/>
                                </a:solidFill>
                                <a:latin typeface="Ubuntu"/>
                                <a:ea typeface="Arial"/>
                              </a:rPr>
                              <a:t>0.143*</a:t>
                            </a:r>
                            <a:endParaRPr lang="es-MX" sz="12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mc:Fallback>
        </mc:AlternateContent>
        <p:sp>
          <p:nvSpPr>
            <p:cNvPr id="16" name="TextShape 3">
              <a:extLst>
                <a:ext uri="{FF2B5EF4-FFF2-40B4-BE49-F238E27FC236}">
                  <a16:creationId xmlns:a16="http://schemas.microsoft.com/office/drawing/2014/main" id="{4F13D302-ECA7-416C-9494-D90940039BC9}"/>
                </a:ext>
              </a:extLst>
            </p:cNvPr>
            <p:cNvSpPr txBox="1"/>
            <p:nvPr/>
          </p:nvSpPr>
          <p:spPr>
            <a:xfrm>
              <a:off x="-5070143" y="-216220"/>
              <a:ext cx="3558842" cy="306236"/>
            </a:xfrm>
            <a:prstGeom prst="rect">
              <a:avLst/>
            </a:prstGeom>
            <a:noFill/>
            <a:ln>
              <a:noFill/>
            </a:ln>
          </p:spPr>
          <p:txBody>
            <a:bodyPr lIns="90000" tIns="45000" rIns="90000" bIns="45000"/>
            <a:lstStyle/>
            <a:p>
              <a:r>
                <a:rPr lang="es-MX" sz="1200" b="1" strike="noStrike" spc="-1" dirty="0">
                  <a:latin typeface="Ubuntu"/>
                </a:rPr>
                <a:t>Tabla 3. </a:t>
              </a:r>
              <a:r>
                <a:rPr lang="es-MX" sz="1200" b="0" strike="noStrike" spc="-1" dirty="0">
                  <a:latin typeface="Ubuntu"/>
                </a:rPr>
                <a:t>Resultados de AMOVA para microsatélites de cloroplasto. </a:t>
              </a:r>
              <a:endParaRPr lang="es-MX" sz="1200" b="0" strike="noStrike" spc="-1" dirty="0">
                <a:latin typeface="Arial"/>
              </a:endParaRPr>
            </a:p>
          </p:txBody>
        </p:sp>
        <mc:AlternateContent xmlns:mc="http://schemas.openxmlformats.org/markup-compatibility/2006" xmlns:a14="http://schemas.microsoft.com/office/drawing/2010/main">
          <mc:Choice Requires="a14">
            <p:sp>
              <p:nvSpPr>
                <p:cNvPr id="17" name="Formula 7">
                  <a:extLst>
                    <a:ext uri="{FF2B5EF4-FFF2-40B4-BE49-F238E27FC236}">
                      <a16:creationId xmlns:a16="http://schemas.microsoft.com/office/drawing/2014/main" id="{20E0565E-AAF9-4490-A961-501882B5EC19}"/>
                    </a:ext>
                  </a:extLst>
                </p:cNvPr>
                <p:cNvSpPr txBox="1"/>
                <p:nvPr/>
              </p:nvSpPr>
              <p:spPr>
                <a:xfrm>
                  <a:off x="-5070143" y="800842"/>
                  <a:ext cx="292519" cy="306236"/>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𝐹</m:t>
                            </m:r>
                          </m:e>
                          <m:sub>
                            <m:r>
                              <a:rPr>
                                <a:latin typeface="Cambria Math" panose="02040503050406030204" pitchFamily="18" charset="0"/>
                              </a:rPr>
                              <m:t>𝑆𝑇</m:t>
                            </m:r>
                          </m:sub>
                        </m:sSub>
                      </m:oMath>
                    </m:oMathPara>
                  </a14:m>
                  <a:endParaRPr dirty="0"/>
                </a:p>
              </p:txBody>
            </p:sp>
          </mc:Choice>
          <mc:Fallback xmlns="">
            <p:sp>
              <p:nvSpPr>
                <p:cNvPr id="165" name="Formula 7"/>
                <p:cNvSpPr txBox="1">
                  <a:spLocks noRot="1" noChangeAspect="1" noMove="1" noResize="1" noEditPoints="1" noAdjustHandles="1" noChangeArrowheads="1" noChangeShapeType="1" noTextEdit="1"/>
                </p:cNvSpPr>
                <p:nvPr/>
              </p:nvSpPr>
              <p:spPr>
                <a:xfrm>
                  <a:off x="-5070143" y="800842"/>
                  <a:ext cx="292519" cy="306236"/>
                </a:xfrm>
                <a:prstGeom prst="rect">
                  <a:avLst/>
                </a:prstGeom>
                <a:blipFill>
                  <a:blip r:embed="rId3"/>
                  <a:stretch>
                    <a:fillRect r="-54167"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Formula 8">
                  <a:extLst>
                    <a:ext uri="{FF2B5EF4-FFF2-40B4-BE49-F238E27FC236}">
                      <a16:creationId xmlns:a16="http://schemas.microsoft.com/office/drawing/2014/main" id="{69287074-12F6-479E-87CE-F5AEA89BDFBE}"/>
                    </a:ext>
                  </a:extLst>
                </p:cNvPr>
                <p:cNvSpPr txBox="1"/>
                <p:nvPr/>
              </p:nvSpPr>
              <p:spPr>
                <a:xfrm>
                  <a:off x="-5070143" y="1707250"/>
                  <a:ext cx="295701" cy="306236"/>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𝑅</m:t>
                            </m:r>
                          </m:e>
                          <m:sub>
                            <m:r>
                              <a:rPr>
                                <a:latin typeface="Cambria Math" panose="02040503050406030204" pitchFamily="18" charset="0"/>
                              </a:rPr>
                              <m:t>𝑆𝑇</m:t>
                            </m:r>
                          </m:sub>
                        </m:sSub>
                      </m:oMath>
                    </m:oMathPara>
                  </a14:m>
                  <a:endParaRPr dirty="0"/>
                </a:p>
              </p:txBody>
            </p:sp>
          </mc:Choice>
          <mc:Fallback xmlns="">
            <p:sp>
              <p:nvSpPr>
                <p:cNvPr id="166" name="Formula 8"/>
                <p:cNvSpPr txBox="1">
                  <a:spLocks noRot="1" noChangeAspect="1" noMove="1" noResize="1" noEditPoints="1" noAdjustHandles="1" noChangeArrowheads="1" noChangeShapeType="1" noTextEdit="1"/>
                </p:cNvSpPr>
                <p:nvPr/>
              </p:nvSpPr>
              <p:spPr>
                <a:xfrm>
                  <a:off x="-5070143" y="1707250"/>
                  <a:ext cx="295701" cy="306236"/>
                </a:xfrm>
                <a:prstGeom prst="rect">
                  <a:avLst/>
                </a:prstGeom>
                <a:blipFill>
                  <a:blip r:embed="rId4"/>
                  <a:stretch>
                    <a:fillRect r="-62500"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Formula 9">
                  <a:extLst>
                    <a:ext uri="{FF2B5EF4-FFF2-40B4-BE49-F238E27FC236}">
                      <a16:creationId xmlns:a16="http://schemas.microsoft.com/office/drawing/2014/main" id="{5964CE84-5085-4B94-8A39-867EEF496348}"/>
                    </a:ext>
                  </a:extLst>
                </p:cNvPr>
                <p:cNvSpPr txBox="1"/>
                <p:nvPr/>
              </p:nvSpPr>
              <p:spPr>
                <a:xfrm>
                  <a:off x="-2668262" y="1043637"/>
                  <a:ext cx="254153" cy="253762"/>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𝐹</m:t>
                            </m:r>
                          </m:e>
                          <m:sub>
                            <m:r>
                              <a:rPr>
                                <a:latin typeface="Cambria Math" panose="02040503050406030204" pitchFamily="18" charset="0"/>
                              </a:rPr>
                              <m:t>𝑆𝑇</m:t>
                            </m:r>
                          </m:sub>
                        </m:sSub>
                      </m:oMath>
                    </m:oMathPara>
                  </a14:m>
                  <a:endParaRPr dirty="0"/>
                </a:p>
              </p:txBody>
            </p:sp>
          </mc:Choice>
          <mc:Fallback xmlns="">
            <p:sp>
              <p:nvSpPr>
                <p:cNvPr id="167" name="Formula 9"/>
                <p:cNvSpPr txBox="1">
                  <a:spLocks noRot="1" noChangeAspect="1" noMove="1" noResize="1" noEditPoints="1" noAdjustHandles="1" noChangeArrowheads="1" noChangeShapeType="1" noTextEdit="1"/>
                </p:cNvSpPr>
                <p:nvPr/>
              </p:nvSpPr>
              <p:spPr>
                <a:xfrm>
                  <a:off x="-2668262" y="1043637"/>
                  <a:ext cx="254153" cy="253762"/>
                </a:xfrm>
                <a:prstGeom prst="rect">
                  <a:avLst/>
                </a:prstGeom>
                <a:blipFill>
                  <a:blip r:embed="rId5"/>
                  <a:stretch>
                    <a:fillRect r="-76190" b="-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Formula 10">
                  <a:extLst>
                    <a:ext uri="{FF2B5EF4-FFF2-40B4-BE49-F238E27FC236}">
                      <a16:creationId xmlns:a16="http://schemas.microsoft.com/office/drawing/2014/main" id="{C114B268-9C6B-4665-A9C1-A760C9C53000}"/>
                    </a:ext>
                  </a:extLst>
                </p:cNvPr>
                <p:cNvSpPr txBox="1"/>
                <p:nvPr/>
              </p:nvSpPr>
              <p:spPr>
                <a:xfrm>
                  <a:off x="-2669759" y="2013486"/>
                  <a:ext cx="255650" cy="253762"/>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𝑅</m:t>
                            </m:r>
                          </m:e>
                          <m:sub>
                            <m:r>
                              <a:rPr>
                                <a:latin typeface="Cambria Math" panose="02040503050406030204" pitchFamily="18" charset="0"/>
                              </a:rPr>
                              <m:t>𝑆𝑇</m:t>
                            </m:r>
                          </m:sub>
                        </m:sSub>
                      </m:oMath>
                    </m:oMathPara>
                  </a14:m>
                  <a:endParaRPr dirty="0"/>
                </a:p>
              </p:txBody>
            </p:sp>
          </mc:Choice>
          <mc:Fallback xmlns="">
            <p:sp>
              <p:nvSpPr>
                <p:cNvPr id="168" name="Formula 10"/>
                <p:cNvSpPr txBox="1">
                  <a:spLocks noRot="1" noChangeAspect="1" noMove="1" noResize="1" noEditPoints="1" noAdjustHandles="1" noChangeArrowheads="1" noChangeShapeType="1" noTextEdit="1"/>
                </p:cNvSpPr>
                <p:nvPr/>
              </p:nvSpPr>
              <p:spPr>
                <a:xfrm>
                  <a:off x="-2669759" y="2013486"/>
                  <a:ext cx="255650" cy="253762"/>
                </a:xfrm>
                <a:prstGeom prst="rect">
                  <a:avLst/>
                </a:prstGeom>
                <a:blipFill>
                  <a:blip r:embed="rId6"/>
                  <a:stretch>
                    <a:fillRect r="-85714" b="-45238"/>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842F3EBE-C19F-468B-9612-8DF6CEFBE130}"/>
              </a:ext>
            </a:extLst>
          </p:cNvPr>
          <p:cNvGrpSpPr/>
          <p:nvPr/>
        </p:nvGrpSpPr>
        <p:grpSpPr>
          <a:xfrm>
            <a:off x="4890448" y="1681256"/>
            <a:ext cx="3537936" cy="2468880"/>
            <a:chOff x="37368" y="936000"/>
            <a:chExt cx="3537936" cy="2468880"/>
          </a:xfrm>
        </p:grpSpPr>
        <mc:AlternateContent xmlns:mc="http://schemas.openxmlformats.org/markup-compatibility/2006" xmlns:a14="http://schemas.microsoft.com/office/drawing/2010/main">
          <mc:Choice Requires="a14">
            <p:graphicFrame>
              <p:nvGraphicFramePr>
                <p:cNvPr id="22" name="Table 2">
                  <a:extLst>
                    <a:ext uri="{FF2B5EF4-FFF2-40B4-BE49-F238E27FC236}">
                      <a16:creationId xmlns:a16="http://schemas.microsoft.com/office/drawing/2014/main" id="{C7D04231-0D12-4FED-8954-7EAAF18F3CE1}"/>
                    </a:ext>
                  </a:extLst>
                </p:cNvPr>
                <p:cNvGraphicFramePr/>
                <p:nvPr>
                  <p:extLst>
                    <p:ext uri="{D42A27DB-BD31-4B8C-83A1-F6EECF244321}">
                      <p14:modId xmlns:p14="http://schemas.microsoft.com/office/powerpoint/2010/main" val="1178792368"/>
                    </p:ext>
                  </p:extLst>
                </p:nvPr>
              </p:nvGraphicFramePr>
              <p:xfrm>
                <a:off x="121249" y="936000"/>
                <a:ext cx="3454055" cy="2468880"/>
              </p:xfrm>
              <a:graphic>
                <a:graphicData uri="http://schemas.openxmlformats.org/drawingml/2006/table">
                  <a:tbl>
                    <a:tblPr/>
                    <a:tblGrid>
                      <a:gridCol w="348386">
                        <a:extLst>
                          <a:ext uri="{9D8B030D-6E8A-4147-A177-3AD203B41FA5}">
                            <a16:colId xmlns:a16="http://schemas.microsoft.com/office/drawing/2014/main" val="20000"/>
                          </a:ext>
                        </a:extLst>
                      </a:gridCol>
                      <a:gridCol w="1039125">
                        <a:extLst>
                          <a:ext uri="{9D8B030D-6E8A-4147-A177-3AD203B41FA5}">
                            <a16:colId xmlns:a16="http://schemas.microsoft.com/office/drawing/2014/main" val="20001"/>
                          </a:ext>
                        </a:extLst>
                      </a:gridCol>
                      <a:gridCol w="886968">
                        <a:extLst>
                          <a:ext uri="{9D8B030D-6E8A-4147-A177-3AD203B41FA5}">
                            <a16:colId xmlns:a16="http://schemas.microsoft.com/office/drawing/2014/main" val="20002"/>
                          </a:ext>
                        </a:extLst>
                      </a:gridCol>
                      <a:gridCol w="491679">
                        <a:extLst>
                          <a:ext uri="{9D8B030D-6E8A-4147-A177-3AD203B41FA5}">
                            <a16:colId xmlns:a16="http://schemas.microsoft.com/office/drawing/2014/main" val="20003"/>
                          </a:ext>
                        </a:extLst>
                      </a:gridCol>
                      <a:gridCol w="687897">
                        <a:extLst>
                          <a:ext uri="{9D8B030D-6E8A-4147-A177-3AD203B41FA5}">
                            <a16:colId xmlns:a16="http://schemas.microsoft.com/office/drawing/2014/main" val="20004"/>
                          </a:ext>
                        </a:extLst>
                      </a:gridCol>
                    </a:tblGrid>
                    <a:tr h="29376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s-MX" sz="1400" b="1" strike="noStrike" spc="-1">
                                <a:latin typeface="Ubuntu"/>
                              </a:rPr>
                              <a:t>Fuente de variación</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400" b="1" strike="noStrike" spc="-1">
                                <a:latin typeface="Ubuntu"/>
                              </a:rPr>
                              <a:t>% variación</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a:lstStyle/>
                          <a:p>
                            <a:r>
                              <a:rPr lang="es-MX" sz="1400" b="1" strike="noStrike" spc="-1">
                                <a:latin typeface="Ubuntu"/>
                              </a:rPr>
                              <a:t>Índice</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7864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300" b="0" strike="noStrike" spc="-1">
                                <a:solidFill>
                                  <a:srgbClr val="000000"/>
                                </a:solidFill>
                                <a:latin typeface="Ubuntu"/>
                                <a:ea typeface="Arial"/>
                              </a:rPr>
                              <a:t>Entre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lnSpc>
                                <a:spcPct val="100000"/>
                              </a:lnSpc>
                            </a:pPr>
                            <a:r>
                              <a:rPr lang="es-MX" sz="1300" b="0" strike="noStrike" spc="-1">
                                <a:solidFill>
                                  <a:srgbClr val="000000"/>
                                </a:solidFill>
                                <a:latin typeface="Ubuntu"/>
                                <a:ea typeface="Arial"/>
                              </a:rPr>
                              <a:t>7.28</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78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300" b="0" strike="noStrike" spc="-1">
                                <a:solidFill>
                                  <a:srgbClr val="000000"/>
                                </a:solidFill>
                                <a:latin typeface="Ubuntu"/>
                                <a:ea typeface="Arial"/>
                              </a:rPr>
                              <a:t>Dentro de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300" b="0" strike="noStrike" spc="-1">
                                <a:solidFill>
                                  <a:srgbClr val="000000"/>
                                </a:solidFill>
                                <a:latin typeface="Ubuntu"/>
                                <a:ea typeface="Arial"/>
                              </a:rPr>
                              <a:t>92.72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300" b="1" strike="noStrike" spc="-1">
                                <a:solidFill>
                                  <a:srgbClr val="000000"/>
                                </a:solidFill>
                                <a:latin typeface="Ubuntu"/>
                                <a:ea typeface="Arial"/>
                              </a:rPr>
                              <a:t>0.072*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7864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300" b="0" strike="noStrike" spc="-1">
                                <a:solidFill>
                                  <a:srgbClr val="000000"/>
                                </a:solidFill>
                                <a:latin typeface="Ubuntu"/>
                                <a:ea typeface="Arial"/>
                              </a:rPr>
                              <a:t>Entre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300" b="0" strike="noStrike" spc="-1">
                                <a:solidFill>
                                  <a:srgbClr val="000000"/>
                                </a:solidFill>
                                <a:latin typeface="Ubuntu"/>
                                <a:ea typeface="Arial"/>
                              </a:rPr>
                              <a:t>55.02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78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300" b="0" strike="noStrike" spc="-1">
                                <a:solidFill>
                                  <a:srgbClr val="000000"/>
                                </a:solidFill>
                                <a:latin typeface="Ubuntu"/>
                                <a:ea typeface="Arial"/>
                              </a:rPr>
                              <a:t>Dentro de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300" b="0" strike="noStrike" spc="-1">
                                <a:solidFill>
                                  <a:srgbClr val="000000"/>
                                </a:solidFill>
                                <a:latin typeface="Ubuntu"/>
                                <a:ea typeface="Arial"/>
                              </a:rPr>
                              <a:t> 44.98</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300" b="1" strike="noStrike" spc="-1" dirty="0">
                                <a:solidFill>
                                  <a:srgbClr val="000000"/>
                                </a:solidFill>
                                <a:latin typeface="Ubuntu"/>
                                <a:ea typeface="Arial"/>
                              </a:rPr>
                              <a:t>0.550*</a:t>
                            </a:r>
                            <a:endParaRPr lang="es-MX" sz="13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mc:Choice>
          <mc:Fallback xmlns="">
            <p:graphicFrame>
              <p:nvGraphicFramePr>
                <p:cNvPr id="179" name="Table 2"/>
                <p:cNvGraphicFramePr/>
                <p:nvPr>
                  <p:extLst>
                    <p:ext uri="{D42A27DB-BD31-4B8C-83A1-F6EECF244321}">
                      <p14:modId xmlns:p14="http://schemas.microsoft.com/office/powerpoint/2010/main" val="3069383582"/>
                    </p:ext>
                  </p:extLst>
                </p:nvPr>
              </p:nvGraphicFramePr>
              <p:xfrm>
                <a:off x="121249" y="936000"/>
                <a:ext cx="3454055" cy="2468880"/>
              </p:xfrm>
              <a:graphic>
                <a:graphicData uri="http://schemas.openxmlformats.org/drawingml/2006/table">
                  <a:tbl>
                    <a:tblPr/>
                    <a:tblGrid>
                      <a:gridCol w="348386">
                        <a:extLst>
                          <a:ext uri="{9D8B030D-6E8A-4147-A177-3AD203B41FA5}">
                            <a16:colId xmlns:a16="http://schemas.microsoft.com/office/drawing/2014/main" val="20000"/>
                          </a:ext>
                        </a:extLst>
                      </a:gridCol>
                      <a:gridCol w="1039125">
                        <a:extLst>
                          <a:ext uri="{9D8B030D-6E8A-4147-A177-3AD203B41FA5}">
                            <a16:colId xmlns:a16="http://schemas.microsoft.com/office/drawing/2014/main" val="20001"/>
                          </a:ext>
                        </a:extLst>
                      </a:gridCol>
                      <a:gridCol w="886968">
                        <a:extLst>
                          <a:ext uri="{9D8B030D-6E8A-4147-A177-3AD203B41FA5}">
                            <a16:colId xmlns:a16="http://schemas.microsoft.com/office/drawing/2014/main" val="20002"/>
                          </a:ext>
                        </a:extLst>
                      </a:gridCol>
                      <a:gridCol w="491679">
                        <a:extLst>
                          <a:ext uri="{9D8B030D-6E8A-4147-A177-3AD203B41FA5}">
                            <a16:colId xmlns:a16="http://schemas.microsoft.com/office/drawing/2014/main" val="20003"/>
                          </a:ext>
                        </a:extLst>
                      </a:gridCol>
                      <a:gridCol w="687897">
                        <a:extLst>
                          <a:ext uri="{9D8B030D-6E8A-4147-A177-3AD203B41FA5}">
                            <a16:colId xmlns:a16="http://schemas.microsoft.com/office/drawing/2014/main" val="20004"/>
                          </a:ext>
                        </a:extLst>
                      </a:gridCol>
                    </a:tblGrid>
                    <a:tr h="29376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s-MX" sz="1400" b="1" strike="noStrike" spc="-1">
                                <a:latin typeface="Ubuntu"/>
                              </a:rPr>
                              <a:t>Fuente de variación</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400" b="1" strike="noStrike" spc="-1">
                                <a:latin typeface="Ubuntu"/>
                              </a:rPr>
                              <a:t>% variación</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a:lstStyle/>
                          <a:p>
                            <a:r>
                              <a:rPr lang="es-MX" sz="1400" b="1" strike="noStrike" spc="-1">
                                <a:latin typeface="Ubuntu"/>
                              </a:rPr>
                              <a:t>Índice</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7864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300" b="0" strike="noStrike" spc="-1">
                                <a:solidFill>
                                  <a:srgbClr val="000000"/>
                                </a:solidFill>
                                <a:latin typeface="Ubuntu"/>
                                <a:ea typeface="Arial"/>
                              </a:rPr>
                              <a:t>Entre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lnSpc>
                                <a:spcPct val="100000"/>
                              </a:lnSpc>
                            </a:pPr>
                            <a:r>
                              <a:rPr lang="es-MX" sz="1300" b="0" strike="noStrike" spc="-1">
                                <a:solidFill>
                                  <a:srgbClr val="000000"/>
                                </a:solidFill>
                                <a:latin typeface="Ubuntu"/>
                                <a:ea typeface="Arial"/>
                              </a:rPr>
                              <a:t>7.28</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78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300" b="0" strike="noStrike" spc="-1">
                                <a:solidFill>
                                  <a:srgbClr val="000000"/>
                                </a:solidFill>
                                <a:latin typeface="Ubuntu"/>
                                <a:ea typeface="Arial"/>
                              </a:rPr>
                              <a:t>Dentro de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300" b="0" strike="noStrike" spc="-1">
                                <a:solidFill>
                                  <a:srgbClr val="000000"/>
                                </a:solidFill>
                                <a:latin typeface="Ubuntu"/>
                                <a:ea typeface="Arial"/>
                              </a:rPr>
                              <a:t>92.72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300" b="1" strike="noStrike" spc="-1">
                                <a:solidFill>
                                  <a:srgbClr val="000000"/>
                                </a:solidFill>
                                <a:latin typeface="Ubuntu"/>
                                <a:ea typeface="Arial"/>
                              </a:rPr>
                              <a:t>0.072*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7864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300" b="0" strike="noStrike" spc="-1">
                                <a:solidFill>
                                  <a:srgbClr val="000000"/>
                                </a:solidFill>
                                <a:latin typeface="Ubuntu"/>
                                <a:ea typeface="Arial"/>
                              </a:rPr>
                              <a:t>Entre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300" b="0" strike="noStrike" spc="-1">
                                <a:solidFill>
                                  <a:srgbClr val="000000"/>
                                </a:solidFill>
                                <a:latin typeface="Ubuntu"/>
                                <a:ea typeface="Arial"/>
                              </a:rPr>
                              <a:t>55.02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78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300" b="0" strike="noStrike" spc="-1">
                                <a:solidFill>
                                  <a:srgbClr val="000000"/>
                                </a:solidFill>
                                <a:latin typeface="Ubuntu"/>
                                <a:ea typeface="Arial"/>
                              </a:rPr>
                              <a:t>Dentro de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300" b="0" strike="noStrike" spc="-1">
                                <a:solidFill>
                                  <a:srgbClr val="000000"/>
                                </a:solidFill>
                                <a:latin typeface="Ubuntu"/>
                                <a:ea typeface="Arial"/>
                              </a:rPr>
                              <a:t> 44.98</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300" b="1" strike="noStrike" spc="-1" dirty="0">
                                <a:solidFill>
                                  <a:srgbClr val="000000"/>
                                </a:solidFill>
                                <a:latin typeface="Ubuntu"/>
                                <a:ea typeface="Arial"/>
                              </a:rPr>
                              <a:t>0.550*</a:t>
                            </a:r>
                            <a:endParaRPr lang="es-MX" sz="13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23" name="Formula 7">
                  <a:extLst>
                    <a:ext uri="{FF2B5EF4-FFF2-40B4-BE49-F238E27FC236}">
                      <a16:creationId xmlns:a16="http://schemas.microsoft.com/office/drawing/2014/main" id="{EA48EAC4-FFC7-4E94-A889-FD0747E114DE}"/>
                    </a:ext>
                  </a:extLst>
                </p:cNvPr>
                <p:cNvSpPr txBox="1"/>
                <p:nvPr/>
              </p:nvSpPr>
              <p:spPr>
                <a:xfrm>
                  <a:off x="37368" y="1714680"/>
                  <a:ext cx="504000" cy="268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𝐹</m:t>
                            </m:r>
                          </m:e>
                          <m:sub>
                            <m:r>
                              <a:rPr sz="1600">
                                <a:latin typeface="Cambria Math" panose="02040503050406030204" pitchFamily="18" charset="0"/>
                              </a:rPr>
                              <m:t>𝑆𝑇</m:t>
                            </m:r>
                          </m:sub>
                        </m:sSub>
                      </m:oMath>
                    </m:oMathPara>
                  </a14:m>
                  <a:endParaRPr sz="1600" dirty="0"/>
                </a:p>
              </p:txBody>
            </p:sp>
          </mc:Choice>
          <mc:Fallback xmlns="">
            <p:sp>
              <p:nvSpPr>
                <p:cNvPr id="185" name="Formula 7"/>
                <p:cNvSpPr txBox="1">
                  <a:spLocks noRot="1" noChangeAspect="1" noMove="1" noResize="1" noEditPoints="1" noAdjustHandles="1" noChangeArrowheads="1" noChangeShapeType="1" noTextEdit="1"/>
                </p:cNvSpPr>
                <p:nvPr/>
              </p:nvSpPr>
              <p:spPr>
                <a:xfrm>
                  <a:off x="37368" y="1714680"/>
                  <a:ext cx="504000" cy="268920"/>
                </a:xfrm>
                <a:prstGeom prst="rect">
                  <a:avLst/>
                </a:prstGeom>
                <a:blipFill>
                  <a:blip r:embed="rId7"/>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Formula 8">
                  <a:extLst>
                    <a:ext uri="{FF2B5EF4-FFF2-40B4-BE49-F238E27FC236}">
                      <a16:creationId xmlns:a16="http://schemas.microsoft.com/office/drawing/2014/main" id="{C62CBA9B-CC89-472E-9785-7D6A7534086E}"/>
                    </a:ext>
                  </a:extLst>
                </p:cNvPr>
                <p:cNvSpPr txBox="1"/>
                <p:nvPr/>
              </p:nvSpPr>
              <p:spPr>
                <a:xfrm>
                  <a:off x="37368" y="2700815"/>
                  <a:ext cx="374112" cy="21824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𝑅</m:t>
                            </m:r>
                          </m:e>
                          <m:sub>
                            <m:r>
                              <a:rPr sz="1600">
                                <a:latin typeface="Cambria Math" panose="02040503050406030204" pitchFamily="18" charset="0"/>
                              </a:rPr>
                              <m:t>𝑆𝑇</m:t>
                            </m:r>
                          </m:sub>
                        </m:sSub>
                      </m:oMath>
                    </m:oMathPara>
                  </a14:m>
                  <a:endParaRPr sz="1600" dirty="0"/>
                </a:p>
              </p:txBody>
            </p:sp>
          </mc:Choice>
          <mc:Fallback xmlns="">
            <p:sp>
              <p:nvSpPr>
                <p:cNvPr id="186" name="Formula 8"/>
                <p:cNvSpPr txBox="1">
                  <a:spLocks noRot="1" noChangeAspect="1" noMove="1" noResize="1" noEditPoints="1" noAdjustHandles="1" noChangeArrowheads="1" noChangeShapeType="1" noTextEdit="1"/>
                </p:cNvSpPr>
                <p:nvPr/>
              </p:nvSpPr>
              <p:spPr>
                <a:xfrm>
                  <a:off x="37368" y="2700815"/>
                  <a:ext cx="374112" cy="218245"/>
                </a:xfrm>
                <a:prstGeom prst="rect">
                  <a:avLst/>
                </a:prstGeom>
                <a:blipFill>
                  <a:blip r:embed="rId8"/>
                  <a:stretch>
                    <a:fillRect r="-14754" b="-5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Formula 9">
                  <a:extLst>
                    <a:ext uri="{FF2B5EF4-FFF2-40B4-BE49-F238E27FC236}">
                      <a16:creationId xmlns:a16="http://schemas.microsoft.com/office/drawing/2014/main" id="{47734E91-B082-47E4-B65F-ABF394EE3626}"/>
                    </a:ext>
                  </a:extLst>
                </p:cNvPr>
                <p:cNvSpPr txBox="1"/>
                <p:nvPr/>
              </p:nvSpPr>
              <p:spPr>
                <a:xfrm>
                  <a:off x="2408616" y="1939950"/>
                  <a:ext cx="488880" cy="22284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𝐹</m:t>
                            </m:r>
                          </m:e>
                          <m:sub>
                            <m:r>
                              <a:rPr sz="1600">
                                <a:latin typeface="Cambria Math" panose="02040503050406030204" pitchFamily="18" charset="0"/>
                              </a:rPr>
                              <m:t>𝑆𝑇</m:t>
                            </m:r>
                          </m:sub>
                        </m:sSub>
                      </m:oMath>
                    </m:oMathPara>
                  </a14:m>
                  <a:endParaRPr sz="1600" dirty="0"/>
                </a:p>
              </p:txBody>
            </p:sp>
          </mc:Choice>
          <mc:Fallback xmlns="">
            <p:sp>
              <p:nvSpPr>
                <p:cNvPr id="187" name="Formula 9"/>
                <p:cNvSpPr txBox="1">
                  <a:spLocks noRot="1" noChangeAspect="1" noMove="1" noResize="1" noEditPoints="1" noAdjustHandles="1" noChangeArrowheads="1" noChangeShapeType="1" noTextEdit="1"/>
                </p:cNvSpPr>
                <p:nvPr/>
              </p:nvSpPr>
              <p:spPr>
                <a:xfrm>
                  <a:off x="2408616" y="1939950"/>
                  <a:ext cx="488880" cy="222840"/>
                </a:xfrm>
                <a:prstGeom prst="rect">
                  <a:avLst/>
                </a:prstGeom>
                <a:blipFill>
                  <a:blip r:embed="rId9"/>
                  <a:stretch>
                    <a:fillRect b="-48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Formula 10">
                  <a:extLst>
                    <a:ext uri="{FF2B5EF4-FFF2-40B4-BE49-F238E27FC236}">
                      <a16:creationId xmlns:a16="http://schemas.microsoft.com/office/drawing/2014/main" id="{F820C6BF-B5A2-4E30-B76A-4B6A924A2D87}"/>
                    </a:ext>
                  </a:extLst>
                </p:cNvPr>
                <p:cNvSpPr txBox="1"/>
                <p:nvPr/>
              </p:nvSpPr>
              <p:spPr>
                <a:xfrm>
                  <a:off x="2543400" y="2964510"/>
                  <a:ext cx="491760" cy="22284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𝑅</m:t>
                            </m:r>
                          </m:e>
                          <m:sub>
                            <m:r>
                              <a:rPr sz="1600">
                                <a:latin typeface="Cambria Math" panose="02040503050406030204" pitchFamily="18" charset="0"/>
                              </a:rPr>
                              <m:t>𝑆𝑇</m:t>
                            </m:r>
                          </m:sub>
                        </m:sSub>
                      </m:oMath>
                    </m:oMathPara>
                  </a14:m>
                  <a:endParaRPr sz="1600" dirty="0"/>
                </a:p>
              </p:txBody>
            </p:sp>
          </mc:Choice>
          <mc:Fallback xmlns="">
            <p:sp>
              <p:nvSpPr>
                <p:cNvPr id="188" name="Formula 10"/>
                <p:cNvSpPr txBox="1">
                  <a:spLocks noRot="1" noChangeAspect="1" noMove="1" noResize="1" noEditPoints="1" noAdjustHandles="1" noChangeArrowheads="1" noChangeShapeType="1" noTextEdit="1"/>
                </p:cNvSpPr>
                <p:nvPr/>
              </p:nvSpPr>
              <p:spPr>
                <a:xfrm>
                  <a:off x="2543400" y="2964510"/>
                  <a:ext cx="491760" cy="222840"/>
                </a:xfrm>
                <a:prstGeom prst="rect">
                  <a:avLst/>
                </a:prstGeom>
                <a:blipFill>
                  <a:blip r:embed="rId10"/>
                  <a:stretch>
                    <a:fillRect b="-48649"/>
                  </a:stretch>
                </a:blipFill>
              </p:spPr>
              <p:txBody>
                <a:bodyPr/>
                <a:lstStyle/>
                <a:p>
                  <a:r>
                    <a:rPr lang="en-US">
                      <a:noFill/>
                    </a:rPr>
                    <a:t> </a:t>
                  </a:r>
                </a:p>
              </p:txBody>
            </p:sp>
          </mc:Fallback>
        </mc:AlternateContent>
      </p:grpSp>
      <p:sp>
        <p:nvSpPr>
          <p:cNvPr id="27" name="TextShape 5">
            <a:extLst>
              <a:ext uri="{FF2B5EF4-FFF2-40B4-BE49-F238E27FC236}">
                <a16:creationId xmlns:a16="http://schemas.microsoft.com/office/drawing/2014/main" id="{D9749426-773A-492E-B31B-C8554C4A42D4}"/>
              </a:ext>
            </a:extLst>
          </p:cNvPr>
          <p:cNvSpPr txBox="1"/>
          <p:nvPr/>
        </p:nvSpPr>
        <p:spPr>
          <a:xfrm>
            <a:off x="4973356" y="1195436"/>
            <a:ext cx="3455028" cy="432000"/>
          </a:xfrm>
          <a:prstGeom prst="rect">
            <a:avLst/>
          </a:prstGeom>
          <a:noFill/>
          <a:ln>
            <a:noFill/>
          </a:ln>
        </p:spPr>
        <p:txBody>
          <a:bodyPr lIns="90000" tIns="45000" rIns="90000" bIns="45000"/>
          <a:lstStyle/>
          <a:p>
            <a:r>
              <a:rPr lang="es-MX" sz="1200" b="1" strike="noStrike" spc="-1" dirty="0">
                <a:latin typeface="Ubuntu"/>
              </a:rPr>
              <a:t>Tabla 4</a:t>
            </a:r>
            <a:r>
              <a:rPr lang="es-MX" sz="1200" b="0" strike="noStrike" spc="-1" dirty="0">
                <a:latin typeface="Ubuntu"/>
              </a:rPr>
              <a:t>. Resultados del AMOVA para microsatélites de núcleo.</a:t>
            </a:r>
            <a:endParaRPr lang="es-MX"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43C5AA-2497-4D9A-A0EB-6E45847C5A8C}"/>
              </a:ext>
            </a:extLst>
          </p:cNvPr>
          <p:cNvPicPr>
            <a:picLocks noChangeAspect="1"/>
          </p:cNvPicPr>
          <p:nvPr/>
        </p:nvPicPr>
        <p:blipFill>
          <a:blip r:embed="rId3"/>
          <a:stretch>
            <a:fillRect/>
          </a:stretch>
        </p:blipFill>
        <p:spPr>
          <a:xfrm>
            <a:off x="15745" y="0"/>
            <a:ext cx="7310651" cy="5166137"/>
          </a:xfrm>
          <a:prstGeom prst="rect">
            <a:avLst/>
          </a:prstGeom>
        </p:spPr>
      </p:pic>
      <p:sp>
        <p:nvSpPr>
          <p:cNvPr id="169" name="TextShape 1"/>
          <p:cNvSpPr txBox="1"/>
          <p:nvPr/>
        </p:nvSpPr>
        <p:spPr>
          <a:xfrm>
            <a:off x="7056625" y="1335070"/>
            <a:ext cx="3024000" cy="2088000"/>
          </a:xfrm>
          <a:prstGeom prst="rect">
            <a:avLst/>
          </a:prstGeom>
          <a:noFill/>
          <a:ln>
            <a:noFill/>
          </a:ln>
        </p:spPr>
        <p:txBody>
          <a:bodyPr lIns="0" tIns="0" rIns="0" bIns="0">
            <a:normAutofit lnSpcReduction="10000"/>
          </a:bodyPr>
          <a:lstStyle/>
          <a:p>
            <a:pPr marL="432000" indent="-324000">
              <a:spcBef>
                <a:spcPts val="1417"/>
              </a:spcBef>
              <a:buClr>
                <a:srgbClr val="000000"/>
              </a:buClr>
              <a:buSzPct val="45000"/>
              <a:buFont typeface="Wingdings" charset="2"/>
              <a:buChar char=""/>
            </a:pPr>
            <a:endParaRPr lang="es-MX" sz="3200" b="0" strike="noStrike" spc="-1" dirty="0">
              <a:latin typeface="Arial"/>
            </a:endParaRPr>
          </a:p>
          <a:p>
            <a:pPr marL="432000" indent="-324000">
              <a:spcBef>
                <a:spcPts val="1417"/>
              </a:spcBef>
              <a:buClr>
                <a:srgbClr val="000000"/>
              </a:buClr>
              <a:buSzPct val="45000"/>
              <a:buFont typeface="Wingdings" charset="2"/>
              <a:buChar char=""/>
            </a:pPr>
            <a:r>
              <a:rPr lang="es-MX" sz="1400" b="0" strike="noStrike" spc="-1" dirty="0">
                <a:latin typeface="Ubuntu"/>
              </a:rPr>
              <a:t>La forma de estrella de la red sugiere que hubo una expansión poblacional reciente.</a:t>
            </a:r>
            <a:endParaRPr lang="es-MX" sz="1400" b="0" strike="noStrike" spc="-1" dirty="0">
              <a:latin typeface="Arial"/>
            </a:endParaRPr>
          </a:p>
          <a:p>
            <a:pPr marL="432000" indent="-324000">
              <a:spcBef>
                <a:spcPts val="1417"/>
              </a:spcBef>
              <a:buClr>
                <a:srgbClr val="000000"/>
              </a:buClr>
              <a:buSzPct val="45000"/>
              <a:buFont typeface="Wingdings" charset="2"/>
              <a:buChar char=""/>
            </a:pPr>
            <a:r>
              <a:rPr lang="es-MX" sz="1400" b="0" strike="noStrike" spc="-1" dirty="0">
                <a:latin typeface="Ubuntu"/>
              </a:rPr>
              <a:t>Hay estructura filogeográfica debido a que hay  poblaciones que son muy diferentes. </a:t>
            </a:r>
            <a:endParaRPr lang="es-MX" sz="1400" b="0" strike="noStrike" spc="-1" dirty="0">
              <a:latin typeface="Arial"/>
            </a:endParaRPr>
          </a:p>
          <a:p>
            <a:pPr marL="432000" indent="-324000">
              <a:spcBef>
                <a:spcPts val="1417"/>
              </a:spcBef>
              <a:buClr>
                <a:srgbClr val="000000"/>
              </a:buClr>
              <a:buSzPct val="45000"/>
              <a:buFont typeface="Wingdings" charset="2"/>
              <a:buChar char=""/>
            </a:pPr>
            <a:endParaRPr lang="es-MX" sz="1400" b="0" strike="noStrike" spc="-1" dirty="0">
              <a:latin typeface="Arial"/>
            </a:endParaRPr>
          </a:p>
        </p:txBody>
      </p:sp>
      <p:graphicFrame>
        <p:nvGraphicFramePr>
          <p:cNvPr id="172" name="Table 2"/>
          <p:cNvGraphicFramePr/>
          <p:nvPr>
            <p:extLst>
              <p:ext uri="{D42A27DB-BD31-4B8C-83A1-F6EECF244321}">
                <p14:modId xmlns:p14="http://schemas.microsoft.com/office/powerpoint/2010/main" val="718764714"/>
              </p:ext>
            </p:extLst>
          </p:nvPr>
        </p:nvGraphicFramePr>
        <p:xfrm>
          <a:off x="6264000" y="3607149"/>
          <a:ext cx="3800880" cy="792480"/>
        </p:xfrm>
        <a:graphic>
          <a:graphicData uri="http://schemas.openxmlformats.org/drawingml/2006/table">
            <a:tbl>
              <a:tblPr/>
              <a:tblGrid>
                <a:gridCol w="897840">
                  <a:extLst>
                    <a:ext uri="{9D8B030D-6E8A-4147-A177-3AD203B41FA5}">
                      <a16:colId xmlns:a16="http://schemas.microsoft.com/office/drawing/2014/main" val="20000"/>
                    </a:ext>
                  </a:extLst>
                </a:gridCol>
                <a:gridCol w="989280">
                  <a:extLst>
                    <a:ext uri="{9D8B030D-6E8A-4147-A177-3AD203B41FA5}">
                      <a16:colId xmlns:a16="http://schemas.microsoft.com/office/drawing/2014/main" val="20001"/>
                    </a:ext>
                  </a:extLst>
                </a:gridCol>
                <a:gridCol w="1099080">
                  <a:extLst>
                    <a:ext uri="{9D8B030D-6E8A-4147-A177-3AD203B41FA5}">
                      <a16:colId xmlns:a16="http://schemas.microsoft.com/office/drawing/2014/main" val="20002"/>
                    </a:ext>
                  </a:extLst>
                </a:gridCol>
                <a:gridCol w="814680">
                  <a:extLst>
                    <a:ext uri="{9D8B030D-6E8A-4147-A177-3AD203B41FA5}">
                      <a16:colId xmlns:a16="http://schemas.microsoft.com/office/drawing/2014/main" val="20003"/>
                    </a:ext>
                  </a:extLst>
                </a:gridCol>
              </a:tblGrid>
              <a:tr h="407880">
                <a:tc>
                  <a:txBody>
                    <a:bodyPr/>
                    <a:lstStyle/>
                    <a:p>
                      <a:pPr algn="ctr"/>
                      <a:r>
                        <a:rPr lang="es-MX" sz="1100" b="1" strike="noStrike" spc="-1">
                          <a:latin typeface="Ubuntu"/>
                        </a:rPr>
                        <a:t>Parámetro</a:t>
                      </a:r>
                      <a:endParaRPr lang="es-MX" sz="11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MX" sz="1100" b="1" strike="noStrike" spc="-1">
                          <a:latin typeface="Ubuntu"/>
                        </a:rPr>
                        <a:t>Valor observado </a:t>
                      </a:r>
                      <a:endParaRPr lang="es-MX" sz="11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MX" sz="1100" b="1" strike="noStrike" spc="-1">
                          <a:latin typeface="Ubuntu"/>
                        </a:rPr>
                        <a:t>Promedio permutado </a:t>
                      </a:r>
                      <a:endParaRPr lang="es-MX" sz="11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MX" sz="1100" b="1" strike="noStrike" spc="-1">
                          <a:latin typeface="Ubuntu"/>
                        </a:rPr>
                        <a:t>P </a:t>
                      </a:r>
                      <a:r>
                        <a:rPr lang="es-MX" sz="1000" b="1" strike="noStrike" spc="-1">
                          <a:latin typeface="Ubuntu"/>
                        </a:rPr>
                        <a:t>(obs&gt;exp)</a:t>
                      </a:r>
                      <a:endParaRPr lang="es-MX" sz="1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5092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100" b="0" strike="noStrike" spc="-1">
                          <a:latin typeface="Ubuntu"/>
                        </a:rPr>
                        <a:t>0.199(0.018)</a:t>
                      </a:r>
                      <a:endParaRPr lang="es-MX" sz="11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100" b="0" strike="noStrike" spc="-1" dirty="0">
                          <a:latin typeface="Ubuntu"/>
                        </a:rPr>
                        <a:t>0.0616(0.182)</a:t>
                      </a:r>
                      <a:endParaRPr lang="es-MX" sz="11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100" b="0" strike="noStrike" spc="-1" dirty="0">
                          <a:latin typeface="Ubuntu"/>
                        </a:rPr>
                        <a:t>0</a:t>
                      </a:r>
                      <a:endParaRPr lang="es-MX" sz="11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73" name="Formula 3"/>
              <p:cNvSpPr txBox="1"/>
              <p:nvPr/>
            </p:nvSpPr>
            <p:spPr>
              <a:xfrm>
                <a:off x="6485305" y="4003389"/>
                <a:ext cx="571320" cy="2685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𝑆𝑇</m:t>
                          </m:r>
                        </m:sub>
                      </m:sSub>
                    </m:oMath>
                  </m:oMathPara>
                </a14:m>
                <a:endParaRPr dirty="0"/>
              </a:p>
            </p:txBody>
          </p:sp>
        </mc:Choice>
        <mc:Fallback xmlns="">
          <p:sp>
            <p:nvSpPr>
              <p:cNvPr id="173" name="Formula 3"/>
              <p:cNvSpPr txBox="1">
                <a:spLocks noRot="1" noChangeAspect="1" noMove="1" noResize="1" noEditPoints="1" noAdjustHandles="1" noChangeArrowheads="1" noChangeShapeType="1" noTextEdit="1"/>
              </p:cNvSpPr>
              <p:nvPr/>
            </p:nvSpPr>
            <p:spPr>
              <a:xfrm>
                <a:off x="6485305" y="4003389"/>
                <a:ext cx="571320" cy="268560"/>
              </a:xfrm>
              <a:prstGeom prst="rect">
                <a:avLst/>
              </a:prstGeom>
              <a:blipFill>
                <a:blip r:embed="rId4"/>
                <a:stretch>
                  <a:fillRect b="-38636"/>
                </a:stretch>
              </a:blipFill>
            </p:spPr>
            <p:txBody>
              <a:bodyPr/>
              <a:lstStyle/>
              <a:p>
                <a:r>
                  <a:rPr lang="en-US">
                    <a:noFill/>
                  </a:rPr>
                  <a:t> </a:t>
                </a:r>
              </a:p>
            </p:txBody>
          </p:sp>
        </mc:Fallback>
      </mc:AlternateContent>
      <p:sp>
        <p:nvSpPr>
          <p:cNvPr id="174" name="TextShape 4"/>
          <p:cNvSpPr txBox="1"/>
          <p:nvPr/>
        </p:nvSpPr>
        <p:spPr>
          <a:xfrm>
            <a:off x="6170016" y="4471416"/>
            <a:ext cx="3800880" cy="1034541"/>
          </a:xfrm>
          <a:prstGeom prst="rect">
            <a:avLst/>
          </a:prstGeom>
          <a:solidFill>
            <a:schemeClr val="bg1"/>
          </a:solidFill>
          <a:ln>
            <a:noFill/>
          </a:ln>
        </p:spPr>
        <p:txBody>
          <a:bodyPr lIns="90000" tIns="45000" rIns="90000" bIns="45000" anchor="b" anchorCtr="0"/>
          <a:lstStyle/>
          <a:p>
            <a:r>
              <a:rPr lang="es-MX" sz="1200" b="1" strike="noStrike" spc="-1" dirty="0">
                <a:latin typeface="Ubuntu"/>
              </a:rPr>
              <a:t>Figura 4.</a:t>
            </a:r>
            <a:r>
              <a:rPr lang="es-MX" sz="1200" spc="-1" dirty="0">
                <a:latin typeface="Ubuntu"/>
              </a:rPr>
              <a:t> </a:t>
            </a:r>
            <a:r>
              <a:rPr lang="es-MX" sz="1200" b="0" strike="noStrike" spc="-1" dirty="0">
                <a:latin typeface="Ubuntu"/>
              </a:rPr>
              <a:t>Red de haplotipos calculados para cpSSR. El color gris corresponde a haplotipos restringidos a una población. Mapa de distribución de haplotipos en las poblaciones.</a:t>
            </a:r>
            <a:endParaRPr lang="es-MX"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Shape 6">
            <a:extLst>
              <a:ext uri="{FF2B5EF4-FFF2-40B4-BE49-F238E27FC236}">
                <a16:creationId xmlns:a16="http://schemas.microsoft.com/office/drawing/2014/main" id="{3D1EEFAE-1321-4D0E-AF35-24CB33B56610}"/>
              </a:ext>
            </a:extLst>
          </p:cNvPr>
          <p:cNvSpPr txBox="1"/>
          <p:nvPr/>
        </p:nvSpPr>
        <p:spPr>
          <a:xfrm>
            <a:off x="113145" y="4660430"/>
            <a:ext cx="3703487" cy="561240"/>
          </a:xfrm>
          <a:prstGeom prst="rect">
            <a:avLst/>
          </a:prstGeom>
          <a:noFill/>
          <a:ln>
            <a:noFill/>
          </a:ln>
        </p:spPr>
        <p:txBody>
          <a:bodyPr lIns="90000" tIns="45000" rIns="90000" bIns="45000"/>
          <a:lstStyle/>
          <a:p>
            <a:r>
              <a:rPr lang="es-MX" sz="1100" b="1" strike="noStrike" spc="-1" dirty="0">
                <a:latin typeface="Ubuntu"/>
                <a:ea typeface="Noto Sans CJK SC Regular"/>
              </a:rPr>
              <a:t>Figura 5</a:t>
            </a:r>
            <a:r>
              <a:rPr lang="es-MX" sz="1100" b="0" strike="noStrike" spc="-1" dirty="0">
                <a:latin typeface="Ubuntu"/>
                <a:ea typeface="Noto Sans CJK SC Regular"/>
              </a:rPr>
              <a:t>. </a:t>
            </a:r>
            <a:r>
              <a:rPr lang="es-MX" sz="1100" b="0" strike="noStrike" spc="-1" dirty="0">
                <a:latin typeface="Ubuntu"/>
              </a:rPr>
              <a:t>Los colores de fondo representan los grupos genéticos calculados en Tess3 (François et al., 2006) e interpolados en el espacio geográfico.  </a:t>
            </a:r>
            <a:endParaRPr lang="es-MX" sz="1100" b="0" strike="noStrike" spc="-1" dirty="0">
              <a:latin typeface="Arial"/>
            </a:endParaRPr>
          </a:p>
        </p:txBody>
      </p:sp>
      <p:pic>
        <p:nvPicPr>
          <p:cNvPr id="12" name="Picture 11">
            <a:extLst>
              <a:ext uri="{FF2B5EF4-FFF2-40B4-BE49-F238E27FC236}">
                <a16:creationId xmlns:a16="http://schemas.microsoft.com/office/drawing/2014/main" id="{7F0A929D-D9CC-4C66-B3FF-8317AC822700}"/>
              </a:ext>
            </a:extLst>
          </p:cNvPr>
          <p:cNvPicPr>
            <a:picLocks noChangeAspect="1"/>
          </p:cNvPicPr>
          <p:nvPr/>
        </p:nvPicPr>
        <p:blipFill>
          <a:blip r:embed="rId3"/>
          <a:stretch>
            <a:fillRect/>
          </a:stretch>
        </p:blipFill>
        <p:spPr>
          <a:xfrm>
            <a:off x="113145" y="89839"/>
            <a:ext cx="6286404" cy="4478646"/>
          </a:xfrm>
          <a:prstGeom prst="rect">
            <a:avLst/>
          </a:prstGeom>
        </p:spPr>
      </p:pic>
      <p:pic>
        <p:nvPicPr>
          <p:cNvPr id="13" name="Picture 12">
            <a:extLst>
              <a:ext uri="{FF2B5EF4-FFF2-40B4-BE49-F238E27FC236}">
                <a16:creationId xmlns:a16="http://schemas.microsoft.com/office/drawing/2014/main" id="{D347B2A7-782B-4446-98C3-F872689B626C}"/>
              </a:ext>
            </a:extLst>
          </p:cNvPr>
          <p:cNvPicPr>
            <a:picLocks noChangeAspect="1"/>
          </p:cNvPicPr>
          <p:nvPr/>
        </p:nvPicPr>
        <p:blipFill>
          <a:blip r:embed="rId4"/>
          <a:stretch>
            <a:fillRect/>
          </a:stretch>
        </p:blipFill>
        <p:spPr>
          <a:xfrm>
            <a:off x="5349401" y="2041467"/>
            <a:ext cx="4731224" cy="3592097"/>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2366-6291-40EC-80D2-4E07CFB22478}"/>
              </a:ext>
            </a:extLst>
          </p:cNvPr>
          <p:cNvSpPr>
            <a:spLocks noGrp="1"/>
          </p:cNvSpPr>
          <p:nvPr>
            <p:ph type="title"/>
          </p:nvPr>
        </p:nvSpPr>
        <p:spPr/>
        <p:txBody>
          <a:bodyPr/>
          <a:lstStyle/>
          <a:p>
            <a:r>
              <a:rPr lang="es-MX" sz="2800" dirty="0"/>
              <a:t>Demografía histórica</a:t>
            </a:r>
            <a:endParaRPr lang="en-US" sz="2800" dirty="0"/>
          </a:p>
        </p:txBody>
      </p:sp>
      <p:pic>
        <p:nvPicPr>
          <p:cNvPr id="7" name="Picture 6">
            <a:extLst>
              <a:ext uri="{FF2B5EF4-FFF2-40B4-BE49-F238E27FC236}">
                <a16:creationId xmlns:a16="http://schemas.microsoft.com/office/drawing/2014/main" id="{F440860D-1E19-4983-BF85-80CE0AA66770}"/>
              </a:ext>
            </a:extLst>
          </p:cNvPr>
          <p:cNvPicPr>
            <a:picLocks noChangeAspect="1"/>
          </p:cNvPicPr>
          <p:nvPr/>
        </p:nvPicPr>
        <p:blipFill rotWithShape="1">
          <a:blip r:embed="rId2"/>
          <a:srcRect t="1924"/>
          <a:stretch/>
        </p:blipFill>
        <p:spPr>
          <a:xfrm>
            <a:off x="726381" y="1533099"/>
            <a:ext cx="8182035" cy="3176196"/>
          </a:xfrm>
          <a:prstGeom prst="rect">
            <a:avLst/>
          </a:prstGeom>
        </p:spPr>
      </p:pic>
    </p:spTree>
    <p:extLst>
      <p:ext uri="{BB962C8B-B14F-4D97-AF65-F5344CB8AC3E}">
        <p14:creationId xmlns:p14="http://schemas.microsoft.com/office/powerpoint/2010/main" val="1566620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de los simpson 3d world">
            <a:extLst>
              <a:ext uri="{FF2B5EF4-FFF2-40B4-BE49-F238E27FC236}">
                <a16:creationId xmlns:a16="http://schemas.microsoft.com/office/drawing/2014/main" id="{B9C20EC3-0503-4826-9B18-911E2BEA0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44" y="205528"/>
            <a:ext cx="3984100" cy="2235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n de area square">
            <a:extLst>
              <a:ext uri="{FF2B5EF4-FFF2-40B4-BE49-F238E27FC236}">
                <a16:creationId xmlns:a16="http://schemas.microsoft.com/office/drawing/2014/main" id="{08D618D1-1E1E-4D45-A212-5C120774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161" y="335531"/>
            <a:ext cx="1775591" cy="17501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6" descr="Resultado de imagen de surface area of a cube png">
            <a:extLst>
              <a:ext uri="{FF2B5EF4-FFF2-40B4-BE49-F238E27FC236}">
                <a16:creationId xmlns:a16="http://schemas.microsoft.com/office/drawing/2014/main" id="{1660D8C9-1FF8-4E9C-9A1B-CDFE48CEC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3955" y="1401984"/>
            <a:ext cx="3896889" cy="14944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AEEBC4C7-A664-4E72-A275-47533FAFA8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494" y="3338351"/>
            <a:ext cx="8974585" cy="1750113"/>
          </a:xfrm>
          <a:prstGeom prst="rect">
            <a:avLst/>
          </a:prstGeom>
        </p:spPr>
      </p:pic>
      <p:sp>
        <p:nvSpPr>
          <p:cNvPr id="8" name="TextShape 6">
            <a:extLst>
              <a:ext uri="{FF2B5EF4-FFF2-40B4-BE49-F238E27FC236}">
                <a16:creationId xmlns:a16="http://schemas.microsoft.com/office/drawing/2014/main" id="{69659F19-827D-49B4-AA22-4C8B45B342FE}"/>
              </a:ext>
            </a:extLst>
          </p:cNvPr>
          <p:cNvSpPr txBox="1"/>
          <p:nvPr/>
        </p:nvSpPr>
        <p:spPr>
          <a:xfrm>
            <a:off x="535094" y="5215630"/>
            <a:ext cx="1737621" cy="235074"/>
          </a:xfrm>
          <a:prstGeom prst="rect">
            <a:avLst/>
          </a:prstGeom>
          <a:noFill/>
          <a:ln>
            <a:noFill/>
          </a:ln>
        </p:spPr>
        <p:txBody>
          <a:bodyPr lIns="90000" tIns="45000" rIns="90000" bIns="45000"/>
          <a:lstStyle/>
          <a:p>
            <a:r>
              <a:rPr lang="es-MX" sz="800" spc="-1" dirty="0">
                <a:latin typeface="Ubuntu"/>
              </a:rPr>
              <a:t>Flantua et al., 2019</a:t>
            </a:r>
            <a:endParaRPr lang="es-MX" sz="800" b="0" strike="noStrike" spc="-1" dirty="0">
              <a:latin typeface="Ubuntu"/>
            </a:endParaRPr>
          </a:p>
        </p:txBody>
      </p:sp>
      <p:sp>
        <p:nvSpPr>
          <p:cNvPr id="9" name="TextShape 6">
            <a:extLst>
              <a:ext uri="{FF2B5EF4-FFF2-40B4-BE49-F238E27FC236}">
                <a16:creationId xmlns:a16="http://schemas.microsoft.com/office/drawing/2014/main" id="{48D9A184-1D7D-474E-A028-01F7876062F8}"/>
              </a:ext>
            </a:extLst>
          </p:cNvPr>
          <p:cNvSpPr txBox="1"/>
          <p:nvPr/>
        </p:nvSpPr>
        <p:spPr>
          <a:xfrm>
            <a:off x="4912362" y="37189"/>
            <a:ext cx="480906" cy="247540"/>
          </a:xfrm>
          <a:prstGeom prst="rect">
            <a:avLst/>
          </a:prstGeom>
          <a:noFill/>
          <a:ln>
            <a:noFill/>
          </a:ln>
        </p:spPr>
        <p:txBody>
          <a:bodyPr lIns="90000" tIns="45000" rIns="90000" bIns="45000"/>
          <a:lstStyle/>
          <a:p>
            <a:r>
              <a:rPr lang="es-MX" sz="1400" b="1" spc="-1" dirty="0">
                <a:latin typeface="Ubuntu"/>
              </a:rPr>
              <a:t>2D</a:t>
            </a:r>
            <a:endParaRPr lang="es-MX" sz="1400" b="1" strike="noStrike" spc="-1" dirty="0">
              <a:latin typeface="Ubuntu"/>
            </a:endParaRPr>
          </a:p>
        </p:txBody>
      </p:sp>
      <p:sp>
        <p:nvSpPr>
          <p:cNvPr id="10" name="TextShape 6">
            <a:extLst>
              <a:ext uri="{FF2B5EF4-FFF2-40B4-BE49-F238E27FC236}">
                <a16:creationId xmlns:a16="http://schemas.microsoft.com/office/drawing/2014/main" id="{813C01A2-F36D-4A58-B76B-40540E65CEC8}"/>
              </a:ext>
            </a:extLst>
          </p:cNvPr>
          <p:cNvSpPr txBox="1"/>
          <p:nvPr/>
        </p:nvSpPr>
        <p:spPr>
          <a:xfrm>
            <a:off x="7801946" y="1086818"/>
            <a:ext cx="480906" cy="247540"/>
          </a:xfrm>
          <a:prstGeom prst="rect">
            <a:avLst/>
          </a:prstGeom>
          <a:noFill/>
          <a:ln>
            <a:noFill/>
          </a:ln>
        </p:spPr>
        <p:txBody>
          <a:bodyPr lIns="90000" tIns="45000" rIns="90000" bIns="45000"/>
          <a:lstStyle/>
          <a:p>
            <a:r>
              <a:rPr lang="es-MX" sz="1400" b="1" spc="-1" dirty="0">
                <a:latin typeface="Ubuntu"/>
              </a:rPr>
              <a:t>3D</a:t>
            </a:r>
            <a:endParaRPr lang="es-MX" sz="1400" b="1" strike="noStrike" spc="-1" dirty="0">
              <a:latin typeface="Ubuntu"/>
            </a:endParaRPr>
          </a:p>
        </p:txBody>
      </p:sp>
    </p:spTree>
    <p:extLst>
      <p:ext uri="{BB962C8B-B14F-4D97-AF65-F5344CB8AC3E}">
        <p14:creationId xmlns:p14="http://schemas.microsoft.com/office/powerpoint/2010/main" val="196316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DF94B-FFA8-4487-B118-2A79ECC56272}"/>
              </a:ext>
            </a:extLst>
          </p:cNvPr>
          <p:cNvPicPr>
            <a:picLocks noChangeAspect="1"/>
          </p:cNvPicPr>
          <p:nvPr/>
        </p:nvPicPr>
        <p:blipFill>
          <a:blip r:embed="rId3"/>
          <a:stretch>
            <a:fillRect/>
          </a:stretch>
        </p:blipFill>
        <p:spPr>
          <a:xfrm>
            <a:off x="492607" y="537613"/>
            <a:ext cx="2479194" cy="1030867"/>
          </a:xfrm>
          <a:prstGeom prst="rect">
            <a:avLst/>
          </a:prstGeom>
        </p:spPr>
      </p:pic>
      <p:sp>
        <p:nvSpPr>
          <p:cNvPr id="5" name="TextShape 2">
            <a:extLst>
              <a:ext uri="{FF2B5EF4-FFF2-40B4-BE49-F238E27FC236}">
                <a16:creationId xmlns:a16="http://schemas.microsoft.com/office/drawing/2014/main" id="{C6F4A7C6-7B22-4EA9-95ED-F5085692E3C4}"/>
              </a:ext>
            </a:extLst>
          </p:cNvPr>
          <p:cNvSpPr txBox="1"/>
          <p:nvPr/>
        </p:nvSpPr>
        <p:spPr>
          <a:xfrm>
            <a:off x="3606628" y="537614"/>
            <a:ext cx="5579705" cy="952520"/>
          </a:xfrm>
          <a:prstGeom prst="rect">
            <a:avLst/>
          </a:prstGeom>
          <a:noFill/>
          <a:ln>
            <a:noFill/>
          </a:ln>
        </p:spPr>
        <p:txBody>
          <a:bodyPr lIns="0" tIns="0" rIns="0" bIns="0">
            <a:normAutofit/>
          </a:bodyPr>
          <a:lstStyle/>
          <a:p>
            <a:pPr marL="108000">
              <a:spcBef>
                <a:spcPts val="1417"/>
              </a:spcBef>
              <a:buClr>
                <a:srgbClr val="000000"/>
              </a:buClr>
            </a:pPr>
            <a:r>
              <a:rPr lang="es-MX" sz="1800" b="0" strike="noStrike" spc="-1" dirty="0">
                <a:latin typeface="Ubuntu"/>
              </a:rPr>
              <a:t>ECA= Tamaño de un solo parche de hábitat con máxima conectividad que por sí mismo tiene el mismo valor de conectividad que la observada en el paisaje. </a:t>
            </a:r>
            <a:endParaRPr lang="es-MX" sz="1800" b="0" strike="noStrike" spc="-1" dirty="0">
              <a:latin typeface="Arial"/>
            </a:endParaRPr>
          </a:p>
        </p:txBody>
      </p:sp>
      <mc:AlternateContent xmlns:mc="http://schemas.openxmlformats.org/markup-compatibility/2006" xmlns:a14="http://schemas.microsoft.com/office/drawing/2010/main">
        <mc:Choice Requires="a14">
          <p:sp>
            <p:nvSpPr>
              <p:cNvPr id="6" name="TextShape 2">
                <a:extLst>
                  <a:ext uri="{FF2B5EF4-FFF2-40B4-BE49-F238E27FC236}">
                    <a16:creationId xmlns:a16="http://schemas.microsoft.com/office/drawing/2014/main" id="{217769D3-FEFC-4BF2-85B4-3D922AEC2A98}"/>
                  </a:ext>
                </a:extLst>
              </p:cNvPr>
              <p:cNvSpPr txBox="1"/>
              <p:nvPr/>
            </p:nvSpPr>
            <p:spPr>
              <a:xfrm>
                <a:off x="492608" y="1790680"/>
                <a:ext cx="8490526" cy="952520"/>
              </a:xfrm>
              <a:prstGeom prst="rect">
                <a:avLst/>
              </a:prstGeom>
              <a:noFill/>
              <a:ln>
                <a:noFill/>
              </a:ln>
            </p:spPr>
            <p:txBody>
              <a:bodyPr lIns="0" tIns="0" rIns="0" bIns="0">
                <a:normAutofit fontScale="85000" lnSpcReduction="10000"/>
              </a:bodyPr>
              <a:lstStyle/>
              <a:p>
                <a:pPr marL="108000">
                  <a:spcBef>
                    <a:spcPts val="1417"/>
                  </a:spcBef>
                  <a:buClr>
                    <a:srgbClr val="000000"/>
                  </a:buClr>
                </a:pPr>
                <a14:m>
                  <m:oMathPara xmlns:m="http://schemas.openxmlformats.org/officeDocument/2006/math">
                    <m:oMathParaPr>
                      <m:jc m:val="left"/>
                    </m:oMathParaPr>
                    <m:oMath xmlns:m="http://schemas.openxmlformats.org/officeDocument/2006/math">
                      <m:sSub>
                        <m:sSubPr>
                          <m:ctrlPr>
                            <a:rPr lang="en-US" sz="1800" b="0" i="1" strike="noStrike" spc="-1" smtClean="0">
                              <a:latin typeface="Cambria Math" panose="02040503050406030204" pitchFamily="18" charset="0"/>
                            </a:rPr>
                          </m:ctrlPr>
                        </m:sSubPr>
                        <m:e>
                          <m:r>
                            <a:rPr lang="en-US" sz="1800" b="0" i="1" strike="noStrike" spc="-1" smtClean="0">
                              <a:latin typeface="Cambria Math" panose="02040503050406030204" pitchFamily="18" charset="0"/>
                            </a:rPr>
                            <m:t>𝑎</m:t>
                          </m:r>
                        </m:e>
                        <m:sub>
                          <m:r>
                            <a:rPr lang="en-US" sz="1800" b="0" i="1" strike="noStrike" spc="-1" smtClean="0">
                              <a:latin typeface="Cambria Math" panose="02040503050406030204" pitchFamily="18" charset="0"/>
                            </a:rPr>
                            <m:t>𝑖</m:t>
                          </m:r>
                        </m:sub>
                      </m:sSub>
                      <m:r>
                        <a:rPr lang="en-US" sz="1800" b="0" i="1" strike="noStrike" spc="-1" smtClean="0">
                          <a:latin typeface="Cambria Math" panose="02040503050406030204" pitchFamily="18" charset="0"/>
                        </a:rPr>
                        <m:t>=Á</m:t>
                      </m:r>
                      <m:r>
                        <a:rPr lang="en-US" sz="1800" b="0" i="1" strike="noStrike" spc="-1" smtClean="0">
                          <a:latin typeface="Cambria Math" panose="02040503050406030204" pitchFamily="18" charset="0"/>
                        </a:rPr>
                        <m:t>𝑟𝑒𝑎</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𝑑𝑒𝑙</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𝑝𝑎𝑟𝑐h𝑒</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𝑖</m:t>
                      </m:r>
                      <m:r>
                        <a:rPr lang="en-US" sz="1800" b="0" i="1" strike="noStrike" spc="-1" smtClean="0">
                          <a:latin typeface="Cambria Math" panose="02040503050406030204" pitchFamily="18" charset="0"/>
                        </a:rPr>
                        <m:t> </m:t>
                      </m:r>
                    </m:oMath>
                  </m:oMathPara>
                </a14:m>
                <a:endParaRPr lang="en-US" sz="1800" b="0" strike="noStrike" spc="-1" dirty="0">
                  <a:latin typeface="Ubuntu"/>
                </a:endParaRPr>
              </a:p>
              <a:p>
                <a:pPr marL="108000">
                  <a:spcBef>
                    <a:spcPts val="1417"/>
                  </a:spcBef>
                  <a:buClr>
                    <a:srgbClr val="000000"/>
                  </a:buClr>
                </a:pPr>
                <a14:m>
                  <m:oMathPara xmlns:m="http://schemas.openxmlformats.org/officeDocument/2006/math">
                    <m:oMathParaPr>
                      <m:jc m:val="left"/>
                    </m:oMathParaPr>
                    <m:oMath xmlns:m="http://schemas.openxmlformats.org/officeDocument/2006/math">
                      <m:sSub>
                        <m:sSubPr>
                          <m:ctrlPr>
                            <a:rPr lang="en-US" i="1" spc="-1">
                              <a:latin typeface="Cambria Math" panose="02040503050406030204" pitchFamily="18" charset="0"/>
                            </a:rPr>
                          </m:ctrlPr>
                        </m:sSubPr>
                        <m:e>
                          <m:r>
                            <a:rPr lang="en-US" i="1" spc="-1">
                              <a:latin typeface="Cambria Math" panose="02040503050406030204" pitchFamily="18" charset="0"/>
                            </a:rPr>
                            <m:t>𝑎</m:t>
                          </m:r>
                        </m:e>
                        <m:sub>
                          <m:r>
                            <a:rPr lang="en-US" b="0" i="1" spc="-1" smtClean="0">
                              <a:latin typeface="Cambria Math" panose="02040503050406030204" pitchFamily="18" charset="0"/>
                            </a:rPr>
                            <m:t>𝑗</m:t>
                          </m:r>
                        </m:sub>
                      </m:sSub>
                      <m:r>
                        <a:rPr lang="en-US" b="0" i="1" spc="-1" smtClean="0">
                          <a:latin typeface="Cambria Math" panose="02040503050406030204" pitchFamily="18" charset="0"/>
                        </a:rPr>
                        <m:t>=Á</m:t>
                      </m:r>
                      <m:r>
                        <a:rPr lang="en-US" b="0" i="1" spc="-1" smtClean="0">
                          <a:latin typeface="Cambria Math" panose="02040503050406030204" pitchFamily="18" charset="0"/>
                        </a:rPr>
                        <m:t>𝑟𝑒𝑎</m:t>
                      </m:r>
                      <m:r>
                        <a:rPr lang="en-US" b="0" i="1" spc="-1" smtClean="0">
                          <a:latin typeface="Cambria Math" panose="02040503050406030204" pitchFamily="18" charset="0"/>
                        </a:rPr>
                        <m:t> </m:t>
                      </m:r>
                      <m:r>
                        <a:rPr lang="en-US" b="0" i="1" spc="-1" smtClean="0">
                          <a:latin typeface="Cambria Math" panose="02040503050406030204" pitchFamily="18" charset="0"/>
                        </a:rPr>
                        <m:t>𝑑𝑒𝑙</m:t>
                      </m:r>
                      <m:r>
                        <a:rPr lang="en-US" b="0" i="1" spc="-1" smtClean="0">
                          <a:latin typeface="Cambria Math" panose="02040503050406030204" pitchFamily="18" charset="0"/>
                        </a:rPr>
                        <m:t> </m:t>
                      </m:r>
                      <m:r>
                        <a:rPr lang="en-US" b="0" i="1" spc="-1" smtClean="0">
                          <a:latin typeface="Cambria Math" panose="02040503050406030204" pitchFamily="18" charset="0"/>
                        </a:rPr>
                        <m:t>𝑝𝑎𝑟𝑐h𝑒</m:t>
                      </m:r>
                      <m:r>
                        <a:rPr lang="en-US" b="0" i="1" spc="-1" smtClean="0">
                          <a:latin typeface="Cambria Math" panose="02040503050406030204" pitchFamily="18" charset="0"/>
                        </a:rPr>
                        <m:t> </m:t>
                      </m:r>
                      <m:r>
                        <a:rPr lang="en-US" b="0" i="1" spc="-1" smtClean="0">
                          <a:latin typeface="Cambria Math" panose="02040503050406030204" pitchFamily="18" charset="0"/>
                        </a:rPr>
                        <m:t>𝑗</m:t>
                      </m:r>
                    </m:oMath>
                  </m:oMathPara>
                </a14:m>
                <a:endParaRPr lang="en-US" b="0" spc="-1" dirty="0">
                  <a:latin typeface="Ubuntu"/>
                </a:endParaRPr>
              </a:p>
              <a:p>
                <a:pPr marL="108000">
                  <a:spcBef>
                    <a:spcPts val="1417"/>
                  </a:spcBef>
                  <a:buClr>
                    <a:srgbClr val="000000"/>
                  </a:buClr>
                </a:pPr>
                <a14:m>
                  <m:oMath xmlns:m="http://schemas.openxmlformats.org/officeDocument/2006/math">
                    <m:sSubSup>
                      <m:sSubSupPr>
                        <m:ctrlPr>
                          <a:rPr lang="es-MX" sz="1800" b="0" i="1" strike="noStrike" spc="-1" smtClean="0">
                            <a:latin typeface="Cambria Math" panose="02040503050406030204" pitchFamily="18" charset="0"/>
                          </a:rPr>
                        </m:ctrlPr>
                      </m:sSubSupPr>
                      <m:e>
                        <m:r>
                          <a:rPr lang="en-US" sz="1800" b="0" i="1" strike="noStrike" spc="-1" smtClean="0">
                            <a:latin typeface="Cambria Math" panose="02040503050406030204" pitchFamily="18" charset="0"/>
                          </a:rPr>
                          <m:t>𝑃</m:t>
                        </m:r>
                      </m:e>
                      <m:sub>
                        <m:r>
                          <a:rPr lang="en-US" sz="1800" b="0" i="1" strike="noStrike" spc="-1" smtClean="0">
                            <a:latin typeface="Cambria Math" panose="02040503050406030204" pitchFamily="18" charset="0"/>
                          </a:rPr>
                          <m:t>𝑖𝑗</m:t>
                        </m:r>
                      </m:sub>
                      <m:sup>
                        <m:r>
                          <a:rPr lang="en-US" sz="1800" b="0" i="1" strike="noStrike" spc="-1" smtClean="0">
                            <a:latin typeface="Cambria Math" panose="02040503050406030204" pitchFamily="18" charset="0"/>
                          </a:rPr>
                          <m:t>∗</m:t>
                        </m:r>
                      </m:sup>
                    </m:sSubSup>
                    <m:r>
                      <a:rPr lang="en-US" sz="1800" b="0" i="1" strike="noStrike" spc="-1" smtClean="0">
                        <a:latin typeface="Cambria Math" panose="02040503050406030204" pitchFamily="18" charset="0"/>
                      </a:rPr>
                      <m:t>=</m:t>
                    </m:r>
                    <m:r>
                      <a:rPr lang="en-US" sz="1800" b="0" i="1" strike="noStrike" spc="-1" smtClean="0">
                        <a:latin typeface="Cambria Math" panose="02040503050406030204" pitchFamily="18" charset="0"/>
                      </a:rPr>
                      <m:t>𝑃𝑟𝑜𝑑𝑢𝑐𝑡𝑜</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𝑚</m:t>
                    </m:r>
                    <m:r>
                      <a:rPr lang="en-US" sz="1800" b="0" i="1" strike="noStrike" spc="-1" smtClean="0">
                        <a:latin typeface="Cambria Math" panose="02040503050406030204" pitchFamily="18" charset="0"/>
                      </a:rPr>
                      <m:t>á</m:t>
                    </m:r>
                    <m:r>
                      <a:rPr lang="en-US" sz="1800" b="0" i="1" strike="noStrike" spc="-1" smtClean="0">
                        <a:latin typeface="Cambria Math" panose="02040503050406030204" pitchFamily="18" charset="0"/>
                      </a:rPr>
                      <m:t>𝑥𝑖𝑚𝑜</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𝑑𝑒</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𝑝𝑟𝑜𝑏𝑎𝑏𝑖𝑙𝑖𝑑𝑎𝑑</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𝑑𝑒</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𝑡𝑜𝑑𝑜𝑠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𝑙𝑜𝑠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𝑝𝑜𝑠𝑖𝑏𝑙𝑒𝑠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𝑐𝑎𝑚𝑖𝑛𝑜𝑠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𝑒𝑛𝑡𝑟𝑒</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𝑝𝑎𝑟𝑐h𝑒𝑠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𝑖</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𝑦</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𝑗</m:t>
                    </m:r>
                  </m:oMath>
                </a14:m>
                <a:r>
                  <a:rPr lang="es-MX" sz="1800" b="0" strike="noStrike" spc="-1" dirty="0">
                    <a:latin typeface="Ubuntu"/>
                  </a:rPr>
                  <a:t> </a:t>
                </a:r>
                <a:endParaRPr lang="es-MX" sz="1800" b="0" strike="noStrike" spc="-1" dirty="0">
                  <a:latin typeface="Arial"/>
                </a:endParaRPr>
              </a:p>
            </p:txBody>
          </p:sp>
        </mc:Choice>
        <mc:Fallback xmlns="">
          <p:sp>
            <p:nvSpPr>
              <p:cNvPr id="6" name="TextShape 2">
                <a:extLst>
                  <a:ext uri="{FF2B5EF4-FFF2-40B4-BE49-F238E27FC236}">
                    <a16:creationId xmlns:a16="http://schemas.microsoft.com/office/drawing/2014/main" id="{217769D3-FEFC-4BF2-85B4-3D922AEC2A98}"/>
                  </a:ext>
                </a:extLst>
              </p:cNvPr>
              <p:cNvSpPr txBox="1">
                <a:spLocks noRot="1" noChangeAspect="1" noMove="1" noResize="1" noEditPoints="1" noAdjustHandles="1" noChangeArrowheads="1" noChangeShapeType="1" noTextEdit="1"/>
              </p:cNvSpPr>
              <p:nvPr/>
            </p:nvSpPr>
            <p:spPr>
              <a:xfrm>
                <a:off x="492608" y="1790680"/>
                <a:ext cx="8490526" cy="952520"/>
              </a:xfrm>
              <a:prstGeom prst="rect">
                <a:avLst/>
              </a:prstGeom>
              <a:blipFill>
                <a:blip r:embed="rId4"/>
                <a:stretch>
                  <a:fillRect t="-2564" b="-1923"/>
                </a:stretch>
              </a:blipFill>
              <a:ln>
                <a:noFill/>
              </a:ln>
            </p:spPr>
            <p:txBody>
              <a:bodyPr/>
              <a:lstStyle/>
              <a:p>
                <a:r>
                  <a:rPr lang="en-US">
                    <a:noFill/>
                  </a:rPr>
                  <a:t> </a:t>
                </a:r>
              </a:p>
            </p:txBody>
          </p:sp>
        </mc:Fallback>
      </mc:AlternateContent>
      <p:pic>
        <p:nvPicPr>
          <p:cNvPr id="3076" name="Picture 4" descr="Resultado de imagen de habitat patches">
            <a:extLst>
              <a:ext uri="{FF2B5EF4-FFF2-40B4-BE49-F238E27FC236}">
                <a16:creationId xmlns:a16="http://schemas.microsoft.com/office/drawing/2014/main" id="{8CCCCBCF-5998-4750-8F2D-BDE536D6D2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1912" y="3187171"/>
            <a:ext cx="48768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81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504000" y="288000"/>
            <a:ext cx="9071640" cy="946440"/>
          </a:xfrm>
          <a:prstGeom prst="rect">
            <a:avLst/>
          </a:prstGeom>
          <a:noFill/>
          <a:ln>
            <a:noFill/>
          </a:ln>
        </p:spPr>
        <p:txBody>
          <a:bodyPr lIns="0" tIns="0" rIns="0" bIns="0" anchor="ctr"/>
          <a:lstStyle/>
          <a:p>
            <a:pPr algn="ctr"/>
            <a:r>
              <a:rPr lang="es-MX" sz="3600" b="0" strike="noStrike" spc="-1">
                <a:latin typeface="Ubuntu"/>
              </a:rPr>
              <a:t>Resultados: Conectividad del paisaje</a:t>
            </a:r>
            <a:endParaRPr lang="es-MX" sz="3600" b="0" strike="noStrike" spc="-1">
              <a:latin typeface="Arial"/>
            </a:endParaRPr>
          </a:p>
        </p:txBody>
      </p:sp>
      <p:sp>
        <p:nvSpPr>
          <p:cNvPr id="210" name="TextShape 2"/>
          <p:cNvSpPr txBox="1"/>
          <p:nvPr/>
        </p:nvSpPr>
        <p:spPr>
          <a:xfrm>
            <a:off x="6307496" y="2081407"/>
            <a:ext cx="2231280" cy="1296000"/>
          </a:xfrm>
          <a:prstGeom prst="rect">
            <a:avLst/>
          </a:prstGeom>
          <a:noFill/>
          <a:ln>
            <a:noFill/>
          </a:ln>
        </p:spPr>
        <p:txBody>
          <a:bodyPr lIns="0" tIns="0" rIns="0" bIns="0">
            <a:normAutofit fontScale="77500" lnSpcReduction="20000"/>
          </a:bodyPr>
          <a:lstStyle/>
          <a:p>
            <a:pPr marL="432000" indent="-324000">
              <a:spcBef>
                <a:spcPts val="1417"/>
              </a:spcBef>
              <a:buClr>
                <a:srgbClr val="000000"/>
              </a:buClr>
              <a:buFont typeface="StarSymbol"/>
              <a:buAutoNum type="arabicParenR"/>
            </a:pPr>
            <a:r>
              <a:rPr lang="es-MX" sz="1800" b="0" strike="noStrike" spc="-1" dirty="0">
                <a:latin typeface="Ubuntu"/>
              </a:rPr>
              <a:t>EC = Tamaño de un solo parche de hábitat con máxima conectividad que por sí mismo tiene el mismo valor de conectividad que la observada en el paisaje. </a:t>
            </a:r>
            <a:endParaRPr lang="es-MX" sz="1800" b="0" strike="noStrike" spc="-1" dirty="0">
              <a:latin typeface="Arial"/>
            </a:endParaRPr>
          </a:p>
        </p:txBody>
      </p:sp>
      <p:sp>
        <p:nvSpPr>
          <p:cNvPr id="211" name="TextShape 3"/>
          <p:cNvSpPr txBox="1"/>
          <p:nvPr/>
        </p:nvSpPr>
        <p:spPr>
          <a:xfrm>
            <a:off x="1296643" y="5081410"/>
            <a:ext cx="5904000" cy="602280"/>
          </a:xfrm>
          <a:prstGeom prst="rect">
            <a:avLst/>
          </a:prstGeom>
          <a:noFill/>
          <a:ln>
            <a:noFill/>
          </a:ln>
        </p:spPr>
        <p:txBody>
          <a:bodyPr lIns="90000" tIns="45000" rIns="90000" bIns="45000"/>
          <a:lstStyle/>
          <a:p>
            <a:r>
              <a:rPr lang="es-MX" sz="1200" b="1" strike="noStrike" spc="-1" dirty="0">
                <a:latin typeface="Ubuntu"/>
              </a:rPr>
              <a:t>Figura 7</a:t>
            </a:r>
            <a:r>
              <a:rPr lang="es-MX" sz="1200" b="0" strike="noStrike" spc="-1" dirty="0">
                <a:latin typeface="Ubuntu"/>
              </a:rPr>
              <a:t>. Cálculo de conectividad equivalente (EC) para tres periodos (LGM (21ka) , MH (~11ka) y Presente) y tres modelos de circulación (CCSM, MIROOC y MPI)   </a:t>
            </a:r>
            <a:endParaRPr lang="es-MX" sz="1200" b="0" strike="noStrike" spc="-1" dirty="0">
              <a:latin typeface="Arial"/>
            </a:endParaRPr>
          </a:p>
        </p:txBody>
      </p:sp>
      <p:pic>
        <p:nvPicPr>
          <p:cNvPr id="3" name="Picture 2" descr="A close up of a map&#10;&#10;Description automatically generated">
            <a:extLst>
              <a:ext uri="{FF2B5EF4-FFF2-40B4-BE49-F238E27FC236}">
                <a16:creationId xmlns:a16="http://schemas.microsoft.com/office/drawing/2014/main" id="{85ABDE1B-639E-4EAA-A29C-5A662C9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10" y="1104377"/>
            <a:ext cx="4969910" cy="3977033"/>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Shape 1"/>
          <p:cNvSpPr txBox="1"/>
          <p:nvPr/>
        </p:nvSpPr>
        <p:spPr>
          <a:xfrm>
            <a:off x="504000" y="298080"/>
            <a:ext cx="9071640" cy="946440"/>
          </a:xfrm>
          <a:prstGeom prst="rect">
            <a:avLst/>
          </a:prstGeom>
          <a:noFill/>
          <a:ln>
            <a:noFill/>
          </a:ln>
        </p:spPr>
        <p:txBody>
          <a:bodyPr lIns="0" tIns="0" rIns="0" bIns="0" anchor="ctr"/>
          <a:lstStyle/>
          <a:p>
            <a:pPr algn="ctr"/>
            <a:r>
              <a:rPr lang="es-MX" sz="4400" b="0" strike="noStrike" spc="-1">
                <a:latin typeface="Ubuntu"/>
              </a:rPr>
              <a:t>Conclusión </a:t>
            </a:r>
          </a:p>
        </p:txBody>
      </p:sp>
      <p:sp>
        <p:nvSpPr>
          <p:cNvPr id="224" name="TextShape 2"/>
          <p:cNvSpPr txBox="1"/>
          <p:nvPr/>
        </p:nvSpPr>
        <p:spPr>
          <a:xfrm>
            <a:off x="265104" y="3273552"/>
            <a:ext cx="8136000" cy="2276856"/>
          </a:xfrm>
          <a:prstGeom prst="rect">
            <a:avLst/>
          </a:prstGeom>
          <a:noFill/>
          <a:ln>
            <a:noFill/>
          </a:ln>
        </p:spPr>
        <p:txBody>
          <a:bodyPr lIns="0" tIns="0" rIns="0" bIns="0">
            <a:normAutofit fontScale="92500" lnSpcReduction="20000"/>
          </a:bodyPr>
          <a:lstStyle/>
          <a:p>
            <a:pPr marL="432000" indent="-324000">
              <a:spcBef>
                <a:spcPts val="1417"/>
              </a:spcBef>
              <a:buClr>
                <a:srgbClr val="000000"/>
              </a:buClr>
              <a:buSzPct val="45000"/>
              <a:buFont typeface="Wingdings" charset="2"/>
              <a:buChar char=""/>
            </a:pPr>
            <a:r>
              <a:rPr lang="es-MX" sz="1600" b="1" strike="noStrike" spc="-1" dirty="0">
                <a:latin typeface="Ubuntu"/>
              </a:rPr>
              <a:t>¿Qué nos dice </a:t>
            </a:r>
            <a:r>
              <a:rPr lang="es-MX" sz="1600" b="1" i="1" strike="noStrike" spc="-1" dirty="0">
                <a:latin typeface="Ubuntu"/>
              </a:rPr>
              <a:t>Q. humboldtii</a:t>
            </a:r>
            <a:r>
              <a:rPr lang="es-MX" sz="1600" b="1" strike="noStrike" spc="-1" dirty="0">
                <a:latin typeface="Ubuntu"/>
              </a:rPr>
              <a:t> acerca de la respuesta de los elementos neárticos en el neotrópico a los cambios ambientales durante el Pleistoceno?</a:t>
            </a:r>
          </a:p>
          <a:p>
            <a:pPr marL="889200" lvl="1" indent="-324000">
              <a:spcBef>
                <a:spcPts val="1417"/>
              </a:spcBef>
              <a:buClr>
                <a:srgbClr val="000000"/>
              </a:buClr>
              <a:buSzPct val="45000"/>
              <a:buFont typeface="Wingdings" charset="2"/>
              <a:buChar char=""/>
            </a:pPr>
            <a:r>
              <a:rPr lang="es-MX" sz="1600" spc="-1" dirty="0">
                <a:latin typeface="Ubuntu"/>
              </a:rPr>
              <a:t>Las condiciones ambientales no limitaron el crecimiento de la población. A </a:t>
            </a:r>
            <a:r>
              <a:rPr lang="es-MX" sz="1600" strike="noStrike" spc="-1" dirty="0">
                <a:latin typeface="Ubuntu"/>
              </a:rPr>
              <a:t>pesar de la reducción en el tamaño de parte de su hábitat la expansión de esta especie se dio antes del LGM. </a:t>
            </a:r>
          </a:p>
          <a:p>
            <a:pPr marL="889200" lvl="1" indent="-324000">
              <a:spcBef>
                <a:spcPts val="1417"/>
              </a:spcBef>
              <a:buClr>
                <a:srgbClr val="000000"/>
              </a:buClr>
              <a:buSzPct val="45000"/>
              <a:buFont typeface="Wingdings" charset="2"/>
              <a:buChar char=""/>
            </a:pPr>
            <a:r>
              <a:rPr lang="es-MX" sz="1600" spc="-1" dirty="0">
                <a:latin typeface="Ubuntu"/>
              </a:rPr>
              <a:t>La dominancia de una especie en el bosque montano parece obedecer factores que no están explicados por las condiciones ambientales.</a:t>
            </a:r>
          </a:p>
          <a:p>
            <a:pPr marL="889200" lvl="1" indent="-324000">
              <a:spcBef>
                <a:spcPts val="1417"/>
              </a:spcBef>
              <a:buClr>
                <a:srgbClr val="000000"/>
              </a:buClr>
              <a:buSzPct val="45000"/>
              <a:buFont typeface="Wingdings" charset="2"/>
              <a:buChar char=""/>
            </a:pPr>
            <a:r>
              <a:rPr lang="es-MX" sz="1600" strike="noStrike" spc="-1" dirty="0">
                <a:latin typeface="Ubuntu"/>
              </a:rPr>
              <a:t>Apoya la idea de que en los Andes, contrario a lo que se observa en el norte, las especies probablemente respondieron de manera individual.</a:t>
            </a:r>
          </a:p>
        </p:txBody>
      </p:sp>
      <p:sp>
        <p:nvSpPr>
          <p:cNvPr id="225" name="TextShape 3"/>
          <p:cNvSpPr txBox="1"/>
          <p:nvPr/>
        </p:nvSpPr>
        <p:spPr>
          <a:xfrm>
            <a:off x="862848" y="1061640"/>
            <a:ext cx="5688000" cy="2029032"/>
          </a:xfrm>
          <a:prstGeom prst="rect">
            <a:avLst/>
          </a:prstGeom>
          <a:noFill/>
          <a:ln w="38160">
            <a:noFill/>
          </a:ln>
        </p:spPr>
        <p:txBody>
          <a:bodyPr lIns="19080" tIns="19080" rIns="19080" bIns="19080">
            <a:normAutofit fontScale="92500" lnSpcReduction="10000"/>
          </a:bodyPr>
          <a:lstStyle/>
          <a:p>
            <a:pPr marL="432000" indent="-324000">
              <a:lnSpc>
                <a:spcPct val="100000"/>
              </a:lnSpc>
              <a:spcBef>
                <a:spcPts val="1134"/>
              </a:spcBef>
              <a:buClr>
                <a:srgbClr val="000000"/>
              </a:buClr>
              <a:buSzPct val="45000"/>
              <a:buFont typeface="Wingdings" charset="2"/>
              <a:buChar char=""/>
            </a:pPr>
            <a:r>
              <a:rPr lang="es-MX" sz="2400" b="1" strike="noStrike" spc="-1" dirty="0">
                <a:latin typeface="Ubuntu"/>
              </a:rPr>
              <a:t>¿Qué sabemos?</a:t>
            </a:r>
            <a:endParaRPr lang="es-MX" sz="24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La diversidad genética es alta pero es menor a la esperada</a:t>
            </a:r>
            <a:endParaRPr lang="es-MX" sz="15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La mayoría de las poblaciones tienen información genética compartida</a:t>
            </a:r>
            <a:endParaRPr lang="es-MX" sz="15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Hay evidencias de una expansión reciente </a:t>
            </a:r>
            <a:endParaRPr lang="es-MX" sz="15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El flujo génico se ha mantenido en el tiempo</a:t>
            </a:r>
            <a:endParaRPr lang="es-MX" sz="15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La conectividad aumenta del pasado al presente</a:t>
            </a:r>
          </a:p>
          <a:p>
            <a:pPr marL="108000" algn="just">
              <a:lnSpc>
                <a:spcPct val="100000"/>
              </a:lnSpc>
              <a:spcBef>
                <a:spcPts val="1134"/>
              </a:spcBef>
              <a:buClr>
                <a:srgbClr val="000000"/>
              </a:buClr>
            </a:pPr>
            <a:endParaRPr lang="es-MX"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3"/>
          <p:cNvGrpSpPr/>
          <p:nvPr/>
        </p:nvGrpSpPr>
        <p:grpSpPr>
          <a:xfrm>
            <a:off x="7361588" y="243275"/>
            <a:ext cx="2016000" cy="2592000"/>
            <a:chOff x="6984000" y="2844000"/>
            <a:chExt cx="2016000" cy="2592000"/>
          </a:xfrm>
        </p:grpSpPr>
        <p:pic>
          <p:nvPicPr>
            <p:cNvPr id="230" name="Picture 229"/>
            <p:cNvPicPr/>
            <p:nvPr/>
          </p:nvPicPr>
          <p:blipFill>
            <a:blip r:embed="rId2"/>
            <a:stretch/>
          </p:blipFill>
          <p:spPr>
            <a:xfrm>
              <a:off x="7284600" y="2844000"/>
              <a:ext cx="1715400" cy="1860840"/>
            </a:xfrm>
            <a:prstGeom prst="rect">
              <a:avLst/>
            </a:prstGeom>
            <a:ln>
              <a:noFill/>
            </a:ln>
          </p:spPr>
        </p:pic>
        <p:sp>
          <p:nvSpPr>
            <p:cNvPr id="231" name="TextShape 4"/>
            <p:cNvSpPr txBox="1"/>
            <p:nvPr/>
          </p:nvSpPr>
          <p:spPr>
            <a:xfrm>
              <a:off x="6984000" y="4788000"/>
              <a:ext cx="2016000" cy="648000"/>
            </a:xfrm>
            <a:prstGeom prst="rect">
              <a:avLst/>
            </a:prstGeom>
            <a:noFill/>
            <a:ln>
              <a:noFill/>
            </a:ln>
          </p:spPr>
          <p:txBody>
            <a:bodyPr lIns="0" tIns="0" rIns="0" bIns="0">
              <a:normAutofit fontScale="77500" lnSpcReduction="20000"/>
            </a:bodyPr>
            <a:lstStyle/>
            <a:p>
              <a:pPr marL="432000" indent="-324000" algn="ctr">
                <a:spcBef>
                  <a:spcPts val="1417"/>
                </a:spcBef>
                <a:buClr>
                  <a:srgbClr val="000000"/>
                </a:buClr>
                <a:buSzPct val="45000"/>
                <a:buFont typeface="Wingdings" charset="2"/>
                <a:buChar char=""/>
              </a:pPr>
              <a:r>
                <a:rPr lang="es-MX" sz="1500" b="0" strike="noStrike" spc="-1">
                  <a:latin typeface="Ubuntu"/>
                </a:rPr>
                <a:t>Instituto de Investigación de Recursos Biológicos Alexander von Humboldt (IavH)</a:t>
              </a:r>
              <a:endParaRPr lang="es-MX" sz="1500" b="0" strike="noStrike" spc="-1">
                <a:latin typeface="Arial"/>
              </a:endParaRPr>
            </a:p>
            <a:p>
              <a:pPr marL="432000" indent="-324000" algn="ctr">
                <a:spcBef>
                  <a:spcPts val="1417"/>
                </a:spcBef>
                <a:buClr>
                  <a:srgbClr val="000000"/>
                </a:buClr>
                <a:buSzPct val="45000"/>
                <a:buFont typeface="Wingdings" charset="2"/>
                <a:buChar char=""/>
              </a:pPr>
              <a:endParaRPr lang="es-MX" sz="1500" b="0" strike="noStrike" spc="-1">
                <a:latin typeface="Arial"/>
              </a:endParaRPr>
            </a:p>
          </p:txBody>
        </p:sp>
      </p:grpSp>
      <p:sp>
        <p:nvSpPr>
          <p:cNvPr id="232" name="TextShape 5"/>
          <p:cNvSpPr txBox="1"/>
          <p:nvPr/>
        </p:nvSpPr>
        <p:spPr>
          <a:xfrm>
            <a:off x="3600000" y="3403440"/>
            <a:ext cx="1946520" cy="1752480"/>
          </a:xfrm>
          <a:prstGeom prst="rect">
            <a:avLst/>
          </a:prstGeom>
          <a:noFill/>
          <a:ln>
            <a:noFill/>
          </a:ln>
        </p:spPr>
        <p:txBody>
          <a:bodyPr lIns="90000" tIns="45000" rIns="90000" bIns="45000"/>
          <a:lstStyle/>
          <a:p>
            <a:pPr>
              <a:lnSpc>
                <a:spcPct val="100000"/>
              </a:lnSpc>
            </a:pPr>
            <a:r>
              <a:rPr lang="es-MX" sz="1300" b="1" strike="noStrike" spc="-1">
                <a:latin typeface="Ubuntu"/>
              </a:rPr>
              <a:t>Colectores en campo:</a:t>
            </a:r>
            <a:r>
              <a:rPr lang="es-MX" sz="1300" b="0" strike="noStrike" spc="-1">
                <a:latin typeface="Ubuntu"/>
              </a:rPr>
              <a:t> </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Adriana Pietro</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Andrés Giraldo</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Mabel Paz</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Juan Diego Palacio</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Juan Manuel Montes</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William Vargas</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Jorge Mario Bedoya</a:t>
            </a:r>
            <a:endParaRPr lang="es-MX" sz="1300" b="0" strike="noStrike" spc="-1">
              <a:latin typeface="Arial"/>
            </a:endParaRPr>
          </a:p>
          <a:p>
            <a:pPr marL="216000" indent="-216000">
              <a:buClr>
                <a:srgbClr val="000000"/>
              </a:buClr>
              <a:buSzPct val="45000"/>
              <a:buFont typeface="Wingdings" charset="2"/>
              <a:buChar char=""/>
            </a:pPr>
            <a:r>
              <a:rPr lang="es-MX" sz="1300" b="0" strike="noStrike" spc="-1">
                <a:latin typeface="Ubuntu"/>
              </a:rPr>
              <a:t>Catalina Arias</a:t>
            </a:r>
            <a:endParaRPr lang="es-MX" sz="1300" b="0" strike="noStrike" spc="-1">
              <a:latin typeface="Arial"/>
            </a:endParaRPr>
          </a:p>
        </p:txBody>
      </p:sp>
      <p:grpSp>
        <p:nvGrpSpPr>
          <p:cNvPr id="233" name="Group 6"/>
          <p:cNvGrpSpPr/>
          <p:nvPr/>
        </p:nvGrpSpPr>
        <p:grpSpPr>
          <a:xfrm>
            <a:off x="576000" y="78840"/>
            <a:ext cx="3024000" cy="2873160"/>
            <a:chOff x="576000" y="78840"/>
            <a:chExt cx="3024000" cy="2873160"/>
          </a:xfrm>
        </p:grpSpPr>
        <p:sp>
          <p:nvSpPr>
            <p:cNvPr id="234" name="TextShape 7"/>
            <p:cNvSpPr txBox="1"/>
            <p:nvPr/>
          </p:nvSpPr>
          <p:spPr>
            <a:xfrm>
              <a:off x="576000" y="2016000"/>
              <a:ext cx="3024000" cy="936000"/>
            </a:xfrm>
            <a:prstGeom prst="rect">
              <a:avLst/>
            </a:prstGeom>
            <a:noFill/>
            <a:ln>
              <a:noFill/>
            </a:ln>
          </p:spPr>
          <p:txBody>
            <a:bodyPr lIns="90000" tIns="45000" rIns="90000" bIns="45000"/>
            <a:lstStyle/>
            <a:p>
              <a:pPr algn="ctr"/>
              <a:r>
                <a:rPr lang="es-MX" sz="1500" b="0" strike="noStrike" spc="-1">
                  <a:latin typeface="Ubuntu"/>
                </a:rPr>
                <a:t>Programa PAPIIT de la UNAM proyectos no. IA208017 y IA206319</a:t>
              </a:r>
              <a:endParaRPr lang="es-MX" sz="1500" b="0" strike="noStrike" spc="-1">
                <a:latin typeface="Arial"/>
              </a:endParaRPr>
            </a:p>
          </p:txBody>
        </p:sp>
        <p:pic>
          <p:nvPicPr>
            <p:cNvPr id="235" name="Picture 234"/>
            <p:cNvPicPr/>
            <p:nvPr/>
          </p:nvPicPr>
          <p:blipFill>
            <a:blip r:embed="rId3"/>
            <a:stretch/>
          </p:blipFill>
          <p:spPr>
            <a:xfrm>
              <a:off x="1084680" y="78840"/>
              <a:ext cx="1723320" cy="1937160"/>
            </a:xfrm>
            <a:prstGeom prst="rect">
              <a:avLst/>
            </a:prstGeom>
            <a:ln>
              <a:noFill/>
            </a:ln>
          </p:spPr>
        </p:pic>
      </p:grpSp>
      <p:grpSp>
        <p:nvGrpSpPr>
          <p:cNvPr id="236" name="Group 8"/>
          <p:cNvGrpSpPr/>
          <p:nvPr/>
        </p:nvGrpSpPr>
        <p:grpSpPr>
          <a:xfrm>
            <a:off x="727682" y="2802662"/>
            <a:ext cx="2288160" cy="2520000"/>
            <a:chOff x="1743840" y="2880000"/>
            <a:chExt cx="2288160" cy="2520000"/>
          </a:xfrm>
        </p:grpSpPr>
        <p:sp>
          <p:nvSpPr>
            <p:cNvPr id="237" name="TextShape 9"/>
            <p:cNvSpPr txBox="1"/>
            <p:nvPr/>
          </p:nvSpPr>
          <p:spPr>
            <a:xfrm>
              <a:off x="1743840" y="4556160"/>
              <a:ext cx="2288160" cy="843840"/>
            </a:xfrm>
            <a:prstGeom prst="rect">
              <a:avLst/>
            </a:prstGeom>
            <a:noFill/>
            <a:ln>
              <a:noFill/>
            </a:ln>
          </p:spPr>
          <p:txBody>
            <a:bodyPr lIns="90000" tIns="45000" rIns="90000" bIns="45000"/>
            <a:lstStyle/>
            <a:p>
              <a:pPr algn="ctr"/>
              <a:r>
                <a:rPr lang="es-MX" sz="1300" b="0" strike="noStrike" spc="-1">
                  <a:latin typeface="Ubuntu"/>
                </a:rPr>
                <a:t>Laboratorio de Ecología Molecular en la Escuela Nacional de Estudios Superiores Unidad Morelia</a:t>
              </a:r>
              <a:endParaRPr lang="es-MX" sz="1300" b="0" strike="noStrike" spc="-1">
                <a:latin typeface="Arial"/>
              </a:endParaRPr>
            </a:p>
          </p:txBody>
        </p:sp>
        <p:pic>
          <p:nvPicPr>
            <p:cNvPr id="238" name="Picture 237"/>
            <p:cNvPicPr/>
            <p:nvPr/>
          </p:nvPicPr>
          <p:blipFill>
            <a:blip r:embed="rId4"/>
            <a:srcRect l="58181"/>
            <a:stretch/>
          </p:blipFill>
          <p:spPr>
            <a:xfrm>
              <a:off x="2154240" y="2880000"/>
              <a:ext cx="1317600" cy="1709640"/>
            </a:xfrm>
            <a:prstGeom prst="rect">
              <a:avLst/>
            </a:prstGeom>
            <a:ln>
              <a:noFill/>
            </a:ln>
          </p:spPr>
        </p:pic>
      </p:grpSp>
      <p:sp>
        <p:nvSpPr>
          <p:cNvPr id="239" name="TextShape 10"/>
          <p:cNvSpPr txBox="1"/>
          <p:nvPr/>
        </p:nvSpPr>
        <p:spPr>
          <a:xfrm>
            <a:off x="4212000" y="2430360"/>
            <a:ext cx="2273040" cy="305640"/>
          </a:xfrm>
          <a:prstGeom prst="rect">
            <a:avLst/>
          </a:prstGeom>
          <a:noFill/>
          <a:ln>
            <a:noFill/>
          </a:ln>
        </p:spPr>
        <p:txBody>
          <a:bodyPr lIns="90000" tIns="45000" rIns="90000" bIns="45000"/>
          <a:lstStyle/>
          <a:p>
            <a:r>
              <a:rPr lang="es-MX" sz="1300" b="0" strike="noStrike" spc="-1">
                <a:latin typeface="Ubuntu"/>
              </a:rPr>
              <a:t>Hernando Rodríguez Correa</a:t>
            </a:r>
            <a:endParaRPr lang="es-MX" sz="1300" b="0" strike="noStrike" spc="-1">
              <a:latin typeface="Arial"/>
            </a:endParaRPr>
          </a:p>
        </p:txBody>
      </p:sp>
      <p:pic>
        <p:nvPicPr>
          <p:cNvPr id="240" name="Picture 239"/>
          <p:cNvPicPr/>
          <p:nvPr/>
        </p:nvPicPr>
        <p:blipFill>
          <a:blip r:embed="rId5"/>
          <a:stretch/>
        </p:blipFill>
        <p:spPr>
          <a:xfrm>
            <a:off x="3888000" y="360000"/>
            <a:ext cx="2982240" cy="1982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6A673EA-8E4A-4E96-A5DA-9C224EAFDD67}"/>
              </a:ext>
            </a:extLst>
          </p:cNvPr>
          <p:cNvSpPr>
            <a:spLocks noGrp="1"/>
          </p:cNvSpPr>
          <p:nvPr>
            <p:ph type="subTitle"/>
          </p:nvPr>
        </p:nvSpPr>
        <p:spPr>
          <a:xfrm>
            <a:off x="595953" y="1596788"/>
            <a:ext cx="8811857" cy="2112751"/>
          </a:xfrm>
        </p:spPr>
        <p:txBody>
          <a:bodyPr>
            <a:normAutofit/>
          </a:bodyPr>
          <a:lstStyle/>
          <a:p>
            <a:pPr marL="342900" indent="-342900">
              <a:buFont typeface="Arial" panose="020B0604020202020204" pitchFamily="34" charset="0"/>
              <a:buChar char="•"/>
            </a:pPr>
            <a:r>
              <a:rPr lang="es-MX" sz="2000" dirty="0"/>
              <a:t>Entender los procesos evolutivos de los sistemas montanos.</a:t>
            </a:r>
          </a:p>
          <a:p>
            <a:endParaRPr lang="es-MX" sz="2000" dirty="0"/>
          </a:p>
          <a:p>
            <a:pPr marL="342900" indent="-342900">
              <a:buFont typeface="Arial" panose="020B0604020202020204" pitchFamily="34" charset="0"/>
              <a:buChar char="•"/>
            </a:pPr>
            <a:r>
              <a:rPr lang="es-MX" sz="2000" dirty="0"/>
              <a:t>¿Cuál ha sido el papel de los eventos climáticos y geológicos recientes sobre la evolución de las especies en los sistemas montanos neotropicales?</a:t>
            </a:r>
            <a:endParaRPr lang="en-US" sz="2000" dirty="0"/>
          </a:p>
        </p:txBody>
      </p:sp>
    </p:spTree>
    <p:extLst>
      <p:ext uri="{BB962C8B-B14F-4D97-AF65-F5344CB8AC3E}">
        <p14:creationId xmlns:p14="http://schemas.microsoft.com/office/powerpoint/2010/main" val="1732151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food&#10;&#10;Description automatically generated">
            <a:extLst>
              <a:ext uri="{FF2B5EF4-FFF2-40B4-BE49-F238E27FC236}">
                <a16:creationId xmlns:a16="http://schemas.microsoft.com/office/drawing/2014/main" id="{0C0DCEFC-567E-4C4F-8F0F-ECF28B4A3610}"/>
              </a:ext>
            </a:extLst>
          </p:cNvPr>
          <p:cNvPicPr>
            <a:picLocks noChangeAspect="1"/>
          </p:cNvPicPr>
          <p:nvPr/>
        </p:nvPicPr>
        <p:blipFill rotWithShape="1">
          <a:blip r:embed="rId2">
            <a:extLst>
              <a:ext uri="{28A0092B-C50C-407E-A947-70E740481C1C}">
                <a14:useLocalDpi xmlns:a14="http://schemas.microsoft.com/office/drawing/2010/main" val="0"/>
              </a:ext>
            </a:extLst>
          </a:blip>
          <a:srcRect l="14315" t="6290" r="20400" b="6801"/>
          <a:stretch/>
        </p:blipFill>
        <p:spPr>
          <a:xfrm>
            <a:off x="826421" y="500532"/>
            <a:ext cx="4248070" cy="3881430"/>
          </a:xfrm>
          <a:prstGeom prst="rect">
            <a:avLst/>
          </a:prstGeom>
        </p:spPr>
      </p:pic>
      <p:sp>
        <p:nvSpPr>
          <p:cNvPr id="13" name="TextShape 6">
            <a:extLst>
              <a:ext uri="{FF2B5EF4-FFF2-40B4-BE49-F238E27FC236}">
                <a16:creationId xmlns:a16="http://schemas.microsoft.com/office/drawing/2014/main" id="{EB8F219D-5420-40D9-8D7C-8EDF494EEC67}"/>
              </a:ext>
            </a:extLst>
          </p:cNvPr>
          <p:cNvSpPr txBox="1"/>
          <p:nvPr/>
        </p:nvSpPr>
        <p:spPr>
          <a:xfrm>
            <a:off x="762730" y="4455780"/>
            <a:ext cx="1737621" cy="235074"/>
          </a:xfrm>
          <a:prstGeom prst="rect">
            <a:avLst/>
          </a:prstGeom>
          <a:noFill/>
          <a:ln>
            <a:noFill/>
          </a:ln>
        </p:spPr>
        <p:txBody>
          <a:bodyPr lIns="90000" tIns="45000" rIns="90000" bIns="45000"/>
          <a:lstStyle/>
          <a:p>
            <a:r>
              <a:rPr lang="es-MX" sz="800" spc="-1" dirty="0">
                <a:latin typeface="Ubuntu"/>
              </a:rPr>
              <a:t>Ramírez-Barahona &amp; Eguiarte, 2014</a:t>
            </a:r>
            <a:endParaRPr lang="es-MX" sz="800" b="0" strike="noStrike" spc="-1" dirty="0">
              <a:latin typeface="Ubuntu"/>
            </a:endParaRPr>
          </a:p>
        </p:txBody>
      </p:sp>
      <p:pic>
        <p:nvPicPr>
          <p:cNvPr id="16" name="Main graphic">
            <a:extLst>
              <a:ext uri="{FF2B5EF4-FFF2-40B4-BE49-F238E27FC236}">
                <a16:creationId xmlns:a16="http://schemas.microsoft.com/office/drawing/2014/main" id="{DA7543BC-BC0A-461F-9EB0-F86D046CDA04}"/>
              </a:ext>
            </a:extLst>
          </p:cNvPr>
          <p:cNvPicPr/>
          <p:nvPr/>
        </p:nvPicPr>
        <p:blipFill>
          <a:blip r:embed="rId3"/>
          <a:stretch/>
        </p:blipFill>
        <p:spPr>
          <a:xfrm>
            <a:off x="6216236" y="462489"/>
            <a:ext cx="3272760" cy="3809880"/>
          </a:xfrm>
          <a:prstGeom prst="rect">
            <a:avLst/>
          </a:prstGeom>
          <a:ln>
            <a:noFill/>
          </a:ln>
        </p:spPr>
      </p:pic>
      <p:sp>
        <p:nvSpPr>
          <p:cNvPr id="17" name="TextShape 6">
            <a:extLst>
              <a:ext uri="{FF2B5EF4-FFF2-40B4-BE49-F238E27FC236}">
                <a16:creationId xmlns:a16="http://schemas.microsoft.com/office/drawing/2014/main" id="{31F4D72F-DAB1-4AAB-894B-00D0E8872CC6}"/>
              </a:ext>
            </a:extLst>
          </p:cNvPr>
          <p:cNvSpPr txBox="1"/>
          <p:nvPr/>
        </p:nvSpPr>
        <p:spPr>
          <a:xfrm>
            <a:off x="6114995" y="4381962"/>
            <a:ext cx="1737621" cy="235074"/>
          </a:xfrm>
          <a:prstGeom prst="rect">
            <a:avLst/>
          </a:prstGeom>
          <a:noFill/>
          <a:ln>
            <a:noFill/>
          </a:ln>
        </p:spPr>
        <p:txBody>
          <a:bodyPr lIns="90000" tIns="45000" rIns="90000" bIns="45000"/>
          <a:lstStyle/>
          <a:p>
            <a:r>
              <a:rPr lang="es-MX" sz="800" spc="-1" dirty="0">
                <a:latin typeface="Ubuntu"/>
              </a:rPr>
              <a:t>Mastretta et al., 2015</a:t>
            </a:r>
            <a:endParaRPr lang="es-MX" sz="800" b="0" strike="noStrike" spc="-1" dirty="0">
              <a:latin typeface="Ubuntu"/>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F586526-9C92-4195-B4B7-7A4840B264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8634" y="240002"/>
            <a:ext cx="6019800" cy="4048125"/>
          </a:xfrm>
          <a:prstGeom prst="rect">
            <a:avLst/>
          </a:prstGeom>
        </p:spPr>
      </p:pic>
      <p:sp>
        <p:nvSpPr>
          <p:cNvPr id="5" name="TextShape 6">
            <a:extLst>
              <a:ext uri="{FF2B5EF4-FFF2-40B4-BE49-F238E27FC236}">
                <a16:creationId xmlns:a16="http://schemas.microsoft.com/office/drawing/2014/main" id="{D7AE7321-E4B0-4AF2-9F82-258F8A8B4299}"/>
              </a:ext>
            </a:extLst>
          </p:cNvPr>
          <p:cNvSpPr txBox="1"/>
          <p:nvPr/>
        </p:nvSpPr>
        <p:spPr>
          <a:xfrm>
            <a:off x="3746980" y="4407674"/>
            <a:ext cx="1737621" cy="235074"/>
          </a:xfrm>
          <a:prstGeom prst="rect">
            <a:avLst/>
          </a:prstGeom>
          <a:noFill/>
          <a:ln>
            <a:noFill/>
          </a:ln>
        </p:spPr>
        <p:txBody>
          <a:bodyPr lIns="90000" tIns="45000" rIns="90000" bIns="45000"/>
          <a:lstStyle/>
          <a:p>
            <a:r>
              <a:rPr lang="es-MX" sz="800" spc="-1" dirty="0">
                <a:latin typeface="Ubuntu"/>
              </a:rPr>
              <a:t>Flantua &amp; Hooghiemstra, 2018</a:t>
            </a:r>
            <a:endParaRPr lang="es-MX" sz="800" b="0" strike="noStrike" spc="-1" dirty="0">
              <a:latin typeface="Ubuntu"/>
            </a:endParaRPr>
          </a:p>
        </p:txBody>
      </p:sp>
      <p:grpSp>
        <p:nvGrpSpPr>
          <p:cNvPr id="6" name="Group 5">
            <a:extLst>
              <a:ext uri="{FF2B5EF4-FFF2-40B4-BE49-F238E27FC236}">
                <a16:creationId xmlns:a16="http://schemas.microsoft.com/office/drawing/2014/main" id="{DF41D155-D32D-4484-A725-CF2A526E4961}"/>
              </a:ext>
            </a:extLst>
          </p:cNvPr>
          <p:cNvGrpSpPr/>
          <p:nvPr/>
        </p:nvGrpSpPr>
        <p:grpSpPr>
          <a:xfrm>
            <a:off x="104633" y="1912206"/>
            <a:ext cx="3311857" cy="1608917"/>
            <a:chOff x="-21647" y="801809"/>
            <a:chExt cx="4012334" cy="1693677"/>
          </a:xfrm>
        </p:grpSpPr>
        <p:pic>
          <p:nvPicPr>
            <p:cNvPr id="7" name="Picture 6">
              <a:extLst>
                <a:ext uri="{FF2B5EF4-FFF2-40B4-BE49-F238E27FC236}">
                  <a16:creationId xmlns:a16="http://schemas.microsoft.com/office/drawing/2014/main" id="{0CFAC34B-3C53-4097-8677-DF90BB2A19E8}"/>
                </a:ext>
              </a:extLst>
            </p:cNvPr>
            <p:cNvPicPr>
              <a:picLocks noChangeAspect="1"/>
            </p:cNvPicPr>
            <p:nvPr/>
          </p:nvPicPr>
          <p:blipFill rotWithShape="1">
            <a:blip r:embed="rId5"/>
            <a:srcRect l="5066"/>
            <a:stretch/>
          </p:blipFill>
          <p:spPr>
            <a:xfrm>
              <a:off x="55081" y="801809"/>
              <a:ext cx="3935606" cy="1589256"/>
            </a:xfrm>
            <a:prstGeom prst="rect">
              <a:avLst/>
            </a:prstGeom>
          </p:spPr>
        </p:pic>
        <p:sp>
          <p:nvSpPr>
            <p:cNvPr id="8" name="TextShape 6">
              <a:extLst>
                <a:ext uri="{FF2B5EF4-FFF2-40B4-BE49-F238E27FC236}">
                  <a16:creationId xmlns:a16="http://schemas.microsoft.com/office/drawing/2014/main" id="{869DD157-CD78-4A31-A824-1EFDFD1A6D50}"/>
                </a:ext>
              </a:extLst>
            </p:cNvPr>
            <p:cNvSpPr txBox="1"/>
            <p:nvPr/>
          </p:nvSpPr>
          <p:spPr>
            <a:xfrm>
              <a:off x="-21647" y="2286643"/>
              <a:ext cx="2195172" cy="208843"/>
            </a:xfrm>
            <a:prstGeom prst="rect">
              <a:avLst/>
            </a:prstGeom>
            <a:noFill/>
            <a:ln>
              <a:noFill/>
            </a:ln>
          </p:spPr>
          <p:txBody>
            <a:bodyPr lIns="90000" tIns="45000" rIns="90000" bIns="45000"/>
            <a:lstStyle/>
            <a:p>
              <a:r>
                <a:rPr lang="es-MX" sz="800" spc="-1" dirty="0">
                  <a:latin typeface="Ubuntu"/>
                </a:rPr>
                <a:t>H. Hooghiemstra and T. Van der Hammen, 2004</a:t>
              </a:r>
              <a:endParaRPr lang="es-MX" sz="800" b="0" strike="noStrike" spc="-1" dirty="0">
                <a:latin typeface="Ubuntu"/>
              </a:endParaRPr>
            </a:p>
          </p:txBody>
        </p:sp>
      </p:grpSp>
    </p:spTree>
    <p:extLst>
      <p:ext uri="{BB962C8B-B14F-4D97-AF65-F5344CB8AC3E}">
        <p14:creationId xmlns:p14="http://schemas.microsoft.com/office/powerpoint/2010/main" val="1530138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190986" y="-19498"/>
            <a:ext cx="3599640" cy="946440"/>
          </a:xfrm>
          <a:prstGeom prst="rect">
            <a:avLst/>
          </a:prstGeom>
          <a:noFill/>
          <a:ln>
            <a:noFill/>
          </a:ln>
        </p:spPr>
        <p:txBody>
          <a:bodyPr lIns="0" tIns="0" rIns="0" bIns="0" anchor="ctr"/>
          <a:lstStyle/>
          <a:p>
            <a:pPr algn="ctr"/>
            <a:r>
              <a:rPr lang="es-MX" sz="4400" b="0" strike="noStrike" spc="-1" dirty="0">
                <a:latin typeface="Ubuntu"/>
              </a:rPr>
              <a:t>Introducción </a:t>
            </a:r>
            <a:endParaRPr lang="es-MX" sz="4400" b="0" strike="noStrike" spc="-1" dirty="0">
              <a:latin typeface="Arial"/>
            </a:endParaRPr>
          </a:p>
        </p:txBody>
      </p:sp>
      <p:sp>
        <p:nvSpPr>
          <p:cNvPr id="57" name="TextShape 2"/>
          <p:cNvSpPr txBox="1"/>
          <p:nvPr/>
        </p:nvSpPr>
        <p:spPr>
          <a:xfrm>
            <a:off x="3232296" y="3034135"/>
            <a:ext cx="3384000" cy="2345400"/>
          </a:xfrm>
          <a:prstGeom prst="rect">
            <a:avLst/>
          </a:prstGeom>
          <a:noFill/>
          <a:ln>
            <a:noFill/>
          </a:ln>
        </p:spPr>
        <p:txBody>
          <a:bodyPr lIns="0" tIns="0" rIns="0" bIns="0">
            <a:normAutofit/>
          </a:bodyPr>
          <a:lstStyle/>
          <a:p>
            <a:pPr marL="432000" indent="-324000">
              <a:lnSpc>
                <a:spcPct val="100000"/>
              </a:lnSpc>
              <a:spcBef>
                <a:spcPts val="283"/>
              </a:spcBef>
              <a:buClr>
                <a:srgbClr val="000000"/>
              </a:buClr>
              <a:buSzPct val="45000"/>
              <a:buFont typeface="Wingdings" charset="2"/>
              <a:buChar char=""/>
            </a:pPr>
            <a:r>
              <a:rPr lang="es-MX" sz="1400" b="0" i="1" strike="noStrike" spc="-1" dirty="0">
                <a:latin typeface="Ubuntu"/>
              </a:rPr>
              <a:t>Quercus humboldtii </a:t>
            </a:r>
            <a:r>
              <a:rPr lang="es-MX" sz="1400" b="0" strike="noStrike" spc="-1" dirty="0">
                <a:latin typeface="Ubuntu"/>
              </a:rPr>
              <a:t>Bonpl. 1809</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Endémico del Darién y Andes colombianos → única especie de encino</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Rango altitudinal → 1100 – 3300 msnm</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Temperatura → 10° - 17° → hasta 24°</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Precipitación → 1600 – 3300 mm</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Especie anemófila, dispersión por barocoria y zoocoria.  </a:t>
            </a:r>
            <a:endParaRPr lang="es-MX" sz="1400" b="0" strike="noStrike" spc="-1" dirty="0">
              <a:latin typeface="Arial"/>
            </a:endParaRPr>
          </a:p>
        </p:txBody>
      </p:sp>
      <p:sp>
        <p:nvSpPr>
          <p:cNvPr id="59" name="TextShape 3"/>
          <p:cNvSpPr txBox="1"/>
          <p:nvPr/>
        </p:nvSpPr>
        <p:spPr>
          <a:xfrm>
            <a:off x="8352000" y="3439440"/>
            <a:ext cx="1605600" cy="232560"/>
          </a:xfrm>
          <a:prstGeom prst="rect">
            <a:avLst/>
          </a:prstGeom>
          <a:noFill/>
          <a:ln>
            <a:noFill/>
          </a:ln>
        </p:spPr>
        <p:txBody>
          <a:bodyPr lIns="90000" tIns="45000" rIns="90000" bIns="45000"/>
          <a:lstStyle/>
          <a:p>
            <a:r>
              <a:rPr lang="es-MX" sz="1000" b="0" strike="noStrike" spc="-1">
                <a:solidFill>
                  <a:srgbClr val="FFFFFF"/>
                </a:solidFill>
                <a:latin typeface="Arial"/>
              </a:rPr>
              <a:t>© Jhon Alexander Vargas</a:t>
            </a:r>
            <a:endParaRPr lang="es-MX" sz="1000" b="0" strike="noStrike" spc="-1">
              <a:latin typeface="Arial"/>
            </a:endParaRPr>
          </a:p>
        </p:txBody>
      </p:sp>
      <p:sp>
        <p:nvSpPr>
          <p:cNvPr id="13" name="TextShape 6">
            <a:extLst>
              <a:ext uri="{FF2B5EF4-FFF2-40B4-BE49-F238E27FC236}">
                <a16:creationId xmlns:a16="http://schemas.microsoft.com/office/drawing/2014/main" id="{3D0036AD-00B9-4155-A077-BDBCD439DF3F}"/>
              </a:ext>
            </a:extLst>
          </p:cNvPr>
          <p:cNvSpPr txBox="1"/>
          <p:nvPr/>
        </p:nvSpPr>
        <p:spPr>
          <a:xfrm>
            <a:off x="8675977" y="4161128"/>
            <a:ext cx="1404648" cy="432000"/>
          </a:xfrm>
          <a:prstGeom prst="rect">
            <a:avLst/>
          </a:prstGeom>
          <a:noFill/>
          <a:ln>
            <a:noFill/>
          </a:ln>
        </p:spPr>
        <p:txBody>
          <a:bodyPr lIns="90000" tIns="45000" rIns="90000" bIns="45000"/>
          <a:lstStyle/>
          <a:p>
            <a:r>
              <a:rPr lang="es-MX" sz="800" spc="-1" dirty="0">
                <a:latin typeface="Ubuntu"/>
              </a:rPr>
              <a:t>Perfil de robedales andinos. Recuperado del Instituto Humboldt Colombia </a:t>
            </a:r>
            <a:endParaRPr lang="es-MX" sz="800" b="0" strike="noStrike" spc="-1" dirty="0">
              <a:latin typeface="Ubuntu"/>
            </a:endParaRPr>
          </a:p>
        </p:txBody>
      </p:sp>
      <p:pic>
        <p:nvPicPr>
          <p:cNvPr id="3074" name="Picture 2" descr="Resultado de imagen para quercus humboldtii">
            <a:extLst>
              <a:ext uri="{FF2B5EF4-FFF2-40B4-BE49-F238E27FC236}">
                <a16:creationId xmlns:a16="http://schemas.microsoft.com/office/drawing/2014/main" id="{F7D249B5-36DA-4088-9908-9EA8EA511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3" y="1074456"/>
            <a:ext cx="3137061" cy="44822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logo&#10;&#10;Description automatically generated">
            <a:extLst>
              <a:ext uri="{FF2B5EF4-FFF2-40B4-BE49-F238E27FC236}">
                <a16:creationId xmlns:a16="http://schemas.microsoft.com/office/drawing/2014/main" id="{7DE353E6-BC1C-46EE-AA3B-FA4CF1F64461}"/>
              </a:ext>
            </a:extLst>
          </p:cNvPr>
          <p:cNvPicPr>
            <a:picLocks noChangeAspect="1"/>
          </p:cNvPicPr>
          <p:nvPr/>
        </p:nvPicPr>
        <p:blipFill rotWithShape="1">
          <a:blip r:embed="rId3">
            <a:extLst>
              <a:ext uri="{28A0092B-C50C-407E-A947-70E740481C1C}">
                <a14:useLocalDpi xmlns:a14="http://schemas.microsoft.com/office/drawing/2010/main" val="0"/>
              </a:ext>
            </a:extLst>
          </a:blip>
          <a:srcRect r="51871"/>
          <a:stretch/>
        </p:blipFill>
        <p:spPr>
          <a:xfrm>
            <a:off x="2788609" y="0"/>
            <a:ext cx="7278623" cy="435209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Shape 6">
            <a:extLst>
              <a:ext uri="{FF2B5EF4-FFF2-40B4-BE49-F238E27FC236}">
                <a16:creationId xmlns:a16="http://schemas.microsoft.com/office/drawing/2014/main" id="{EB1D23A2-E7C3-4135-83C7-2306768FC012}"/>
              </a:ext>
            </a:extLst>
          </p:cNvPr>
          <p:cNvSpPr txBox="1"/>
          <p:nvPr/>
        </p:nvSpPr>
        <p:spPr>
          <a:xfrm>
            <a:off x="0" y="5377810"/>
            <a:ext cx="1737621" cy="235074"/>
          </a:xfrm>
          <a:prstGeom prst="rect">
            <a:avLst/>
          </a:prstGeom>
          <a:noFill/>
          <a:ln>
            <a:noFill/>
          </a:ln>
        </p:spPr>
        <p:txBody>
          <a:bodyPr lIns="90000" tIns="45000" rIns="90000" bIns="45000"/>
          <a:lstStyle/>
          <a:p>
            <a:r>
              <a:rPr lang="es-MX" sz="800" spc="-1" dirty="0">
                <a:latin typeface="Ubuntu"/>
              </a:rPr>
              <a:t>Hooghiemstra &amp; Flantua, 2019</a:t>
            </a:r>
            <a:endParaRPr lang="es-MX" sz="800" b="0" strike="noStrike" spc="-1" dirty="0">
              <a:latin typeface="Ubuntu"/>
            </a:endParaRPr>
          </a:p>
        </p:txBody>
      </p:sp>
      <p:pic>
        <p:nvPicPr>
          <p:cNvPr id="7" name="Graphic 6">
            <a:extLst>
              <a:ext uri="{FF2B5EF4-FFF2-40B4-BE49-F238E27FC236}">
                <a16:creationId xmlns:a16="http://schemas.microsoft.com/office/drawing/2014/main" id="{EB0FE2BD-B616-463D-80D6-D27614D3587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 b="-3918"/>
          <a:stretch/>
        </p:blipFill>
        <p:spPr>
          <a:xfrm>
            <a:off x="1517227" y="263485"/>
            <a:ext cx="6572250" cy="5354876"/>
          </a:xfrm>
          <a:prstGeom prst="rect">
            <a:avLst/>
          </a:prstGeom>
        </p:spPr>
      </p:pic>
    </p:spTree>
    <p:extLst>
      <p:ext uri="{BB962C8B-B14F-4D97-AF65-F5344CB8AC3E}">
        <p14:creationId xmlns:p14="http://schemas.microsoft.com/office/powerpoint/2010/main" val="1396857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Original">
            <a:extLst>
              <a:ext uri="{FF2B5EF4-FFF2-40B4-BE49-F238E27FC236}">
                <a16:creationId xmlns:a16="http://schemas.microsoft.com/office/drawing/2014/main" id="{60088054-0229-469E-9601-DFF993989B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36" r="21601" b="1"/>
          <a:stretch/>
        </p:blipFill>
        <p:spPr bwMode="auto">
          <a:xfrm>
            <a:off x="-9846" y="10"/>
            <a:ext cx="5229324" cy="567054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39">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080625" cy="5670550"/>
          </a:xfrm>
          <a:prstGeom prst="rect">
            <a:avLst/>
          </a:prstGeom>
        </p:spPr>
      </p:pic>
      <p:sp>
        <p:nvSpPr>
          <p:cNvPr id="111" name="TextShape 2"/>
          <p:cNvSpPr txBox="1"/>
          <p:nvPr/>
        </p:nvSpPr>
        <p:spPr>
          <a:xfrm>
            <a:off x="5390122" y="1452042"/>
            <a:ext cx="4348237" cy="2991323"/>
          </a:xfrm>
          <a:prstGeom prst="rect">
            <a:avLst/>
          </a:prstGeom>
        </p:spPr>
        <p:txBody>
          <a:bodyPr vert="horz" lIns="91440" tIns="45720" rIns="91440" bIns="45720" rtlCol="0" anchor="b">
            <a:noAutofit/>
          </a:bodyPr>
          <a:lstStyle/>
          <a:p>
            <a:pPr marL="432000" indent="-228600">
              <a:lnSpc>
                <a:spcPct val="90000"/>
              </a:lnSpc>
              <a:spcBef>
                <a:spcPts val="1417"/>
              </a:spcBef>
              <a:buClr>
                <a:srgbClr val="000000"/>
              </a:buClr>
              <a:buSzPct val="45000"/>
              <a:buFont typeface="Arial" panose="020B0604020202020204" pitchFamily="34" charset="0"/>
              <a:buChar char="•"/>
            </a:pPr>
            <a:endParaRPr lang="es-MX" sz="1600" b="0" strike="noStrike" spc="-1" dirty="0">
              <a:solidFill>
                <a:srgbClr val="000000"/>
              </a:solidFill>
              <a:latin typeface="Ubuntu"/>
            </a:endParaRPr>
          </a:p>
          <a:p>
            <a:pPr marL="432000" indent="-228600">
              <a:lnSpc>
                <a:spcPct val="90000"/>
              </a:lnSpc>
              <a:spcBef>
                <a:spcPts val="1417"/>
              </a:spcBef>
              <a:buClr>
                <a:srgbClr val="000000"/>
              </a:buClr>
              <a:buSzPct val="45000"/>
              <a:buFont typeface="Arial" panose="020B0604020202020204" pitchFamily="34" charset="0"/>
              <a:buChar char="•"/>
            </a:pPr>
            <a:r>
              <a:rPr lang="es-MX" sz="1600" b="0" strike="noStrike" spc="-1" dirty="0">
                <a:solidFill>
                  <a:srgbClr val="000000"/>
                </a:solidFill>
                <a:latin typeface="Ubuntu"/>
              </a:rPr>
              <a:t>¿Cuál fue la respuesta de </a:t>
            </a:r>
            <a:r>
              <a:rPr lang="es-MX" sz="1600" b="0" i="1" strike="noStrike" spc="-1" dirty="0">
                <a:solidFill>
                  <a:srgbClr val="000000"/>
                </a:solidFill>
                <a:latin typeface="Ubuntu"/>
              </a:rPr>
              <a:t>Quercus humboldtii </a:t>
            </a:r>
            <a:r>
              <a:rPr lang="es-MX" sz="1600" b="0" strike="noStrike" spc="-1" dirty="0">
                <a:solidFill>
                  <a:srgbClr val="000000"/>
                </a:solidFill>
                <a:latin typeface="Ubuntu"/>
              </a:rPr>
              <a:t>Bonpl. 1809, una especie típica del bosque montano, a los cambios ambientales que hubo durante el Pleistoceno?</a:t>
            </a:r>
          </a:p>
          <a:p>
            <a:pPr marL="432000" indent="-228600">
              <a:lnSpc>
                <a:spcPct val="90000"/>
              </a:lnSpc>
              <a:spcBef>
                <a:spcPts val="1417"/>
              </a:spcBef>
              <a:buClr>
                <a:srgbClr val="000000"/>
              </a:buClr>
              <a:buSzPct val="45000"/>
              <a:buFont typeface="Arial" panose="020B0604020202020204" pitchFamily="34" charset="0"/>
              <a:buChar char="•"/>
            </a:pPr>
            <a:r>
              <a:rPr lang="es-MX" sz="1600" b="0" strike="noStrike" spc="-1" dirty="0">
                <a:solidFill>
                  <a:srgbClr val="000000"/>
                </a:solidFill>
                <a:latin typeface="Ubuntu"/>
              </a:rPr>
              <a:t>Describir la diversidad y estructura genética y, patrones de flujo génico del roble colombiano en los Andes e investigar el efecto que tuvieron los cambios ambientales pasados sobre estas variables.</a:t>
            </a:r>
          </a:p>
        </p:txBody>
      </p:sp>
      <p:sp>
        <p:nvSpPr>
          <p:cNvPr id="110" name="TextShape 1"/>
          <p:cNvSpPr txBox="1"/>
          <p:nvPr/>
        </p:nvSpPr>
        <p:spPr>
          <a:xfrm>
            <a:off x="5390122" y="914400"/>
            <a:ext cx="4025948" cy="10960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s-MX" sz="4400" b="0" strike="noStrike" spc="-1" dirty="0">
                <a:solidFill>
                  <a:srgbClr val="000000"/>
                </a:solidFill>
                <a:latin typeface="Ubuntu"/>
                <a:ea typeface="+mj-ea"/>
                <a:cs typeface="+mj-cs"/>
              </a:rPr>
              <a:t>Objetivo</a:t>
            </a:r>
          </a:p>
        </p:txBody>
      </p:sp>
      <p:sp>
        <p:nvSpPr>
          <p:cNvPr id="6" name="Rectangle 5">
            <a:extLst>
              <a:ext uri="{FF2B5EF4-FFF2-40B4-BE49-F238E27FC236}">
                <a16:creationId xmlns:a16="http://schemas.microsoft.com/office/drawing/2014/main" id="{39908926-646B-4E4A-A797-9F6F33BCED78}"/>
              </a:ext>
            </a:extLst>
          </p:cNvPr>
          <p:cNvSpPr/>
          <p:nvPr/>
        </p:nvSpPr>
        <p:spPr>
          <a:xfrm>
            <a:off x="4259684" y="5455096"/>
            <a:ext cx="1130438" cy="215444"/>
          </a:xfrm>
          <a:prstGeom prst="rect">
            <a:avLst/>
          </a:prstGeom>
        </p:spPr>
        <p:txBody>
          <a:bodyPr wrap="none">
            <a:spAutoFit/>
          </a:bodyPr>
          <a:lstStyle/>
          <a:p>
            <a:pPr fontAlgn="base"/>
            <a:r>
              <a:rPr lang="en-US" sz="800" b="0" i="0" dirty="0" err="1">
                <a:solidFill>
                  <a:srgbClr val="111111"/>
                </a:solidFill>
                <a:effectLst/>
                <a:latin typeface="Ubuntu"/>
              </a:rPr>
              <a:t>Jhon</a:t>
            </a:r>
            <a:r>
              <a:rPr lang="en-US" sz="800" b="0" i="0" dirty="0">
                <a:solidFill>
                  <a:srgbClr val="111111"/>
                </a:solidFill>
                <a:effectLst/>
                <a:latin typeface="Ubuntu"/>
              </a:rPr>
              <a:t> Alexander Vargas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2531448" y="530182"/>
            <a:ext cx="9071640" cy="946440"/>
          </a:xfrm>
          <a:prstGeom prst="rect">
            <a:avLst/>
          </a:prstGeom>
          <a:noFill/>
          <a:ln>
            <a:noFill/>
          </a:ln>
        </p:spPr>
        <p:txBody>
          <a:bodyPr lIns="0" tIns="0" rIns="0" bIns="0" anchor="ctr"/>
          <a:lstStyle/>
          <a:p>
            <a:pPr algn="ctr"/>
            <a:r>
              <a:rPr lang="es-MX" sz="4400" b="0" strike="noStrike" spc="-1" dirty="0">
                <a:latin typeface="Ubuntu"/>
              </a:rPr>
              <a:t>Metodología</a:t>
            </a:r>
            <a:endParaRPr lang="es-MX" sz="4400" b="0" strike="noStrike" spc="-1" dirty="0">
              <a:latin typeface="Arial"/>
            </a:endParaRPr>
          </a:p>
        </p:txBody>
      </p:sp>
      <p:sp>
        <p:nvSpPr>
          <p:cNvPr id="113" name="TextShape 2"/>
          <p:cNvSpPr txBox="1"/>
          <p:nvPr/>
        </p:nvSpPr>
        <p:spPr>
          <a:xfrm>
            <a:off x="5124600" y="1814256"/>
            <a:ext cx="4104000" cy="2522736"/>
          </a:xfrm>
          <a:prstGeom prst="rect">
            <a:avLst/>
          </a:prstGeom>
          <a:noFill/>
          <a:ln>
            <a:noFill/>
          </a:ln>
        </p:spPr>
        <p:txBody>
          <a:bodyPr lIns="0" tIns="0" rIns="0" bIns="0">
            <a:normAutofit/>
          </a:bodyPr>
          <a:lstStyle/>
          <a:p>
            <a:pPr marL="432000" indent="-324000">
              <a:spcBef>
                <a:spcPts val="1417"/>
              </a:spcBef>
              <a:buClr>
                <a:srgbClr val="000000"/>
              </a:buClr>
              <a:buFont typeface="StarSymbol"/>
              <a:buAutoNum type="arabicParenR"/>
            </a:pPr>
            <a:r>
              <a:rPr lang="es-MX" sz="1800" b="0" strike="noStrike" spc="-1" dirty="0">
                <a:latin typeface="Ubuntu"/>
              </a:rPr>
              <a:t>Colecta → 22 sitios con 5-13 individuos </a:t>
            </a:r>
            <a:endParaRPr lang="es-MX" sz="1800" b="0" strike="noStrike" spc="-1" dirty="0">
              <a:latin typeface="Arial"/>
            </a:endParaRPr>
          </a:p>
          <a:p>
            <a:pPr marL="432000" indent="-324000">
              <a:lnSpc>
                <a:spcPct val="100000"/>
              </a:lnSpc>
              <a:spcBef>
                <a:spcPts val="1417"/>
              </a:spcBef>
              <a:buClr>
                <a:srgbClr val="000000"/>
              </a:buClr>
              <a:buFont typeface="StarSymbol"/>
              <a:buAutoNum type="arabicParenR"/>
            </a:pPr>
            <a:r>
              <a:rPr lang="es-MX" sz="1800" b="0" strike="noStrike" spc="-1" dirty="0">
                <a:latin typeface="Ubuntu"/>
              </a:rPr>
              <a:t>Extracción ADN → Amplificación microsatélites (9 cpSSR y 10 nSSR)  </a:t>
            </a:r>
            <a:endParaRPr lang="es-MX" sz="1800" b="0" strike="noStrike" spc="-1" dirty="0">
              <a:latin typeface="Arial"/>
            </a:endParaRPr>
          </a:p>
          <a:p>
            <a:pPr marL="432000" indent="-324000">
              <a:lnSpc>
                <a:spcPct val="100000"/>
              </a:lnSpc>
              <a:spcBef>
                <a:spcPts val="1417"/>
              </a:spcBef>
              <a:buClr>
                <a:srgbClr val="000000"/>
              </a:buClr>
              <a:buFont typeface="StarSymbol"/>
              <a:buAutoNum type="arabicParenR"/>
            </a:pPr>
            <a:r>
              <a:rPr lang="es-MX" sz="1800" b="0" strike="noStrike" spc="-1" dirty="0">
                <a:latin typeface="Ubuntu"/>
              </a:rPr>
              <a:t>Secuenciación y lectura</a:t>
            </a:r>
            <a:endParaRPr lang="es-MX" sz="1800" b="0" strike="noStrike" spc="-1" dirty="0">
              <a:latin typeface="Arial"/>
            </a:endParaRPr>
          </a:p>
          <a:p>
            <a:pPr marL="432000" indent="-324000">
              <a:lnSpc>
                <a:spcPct val="100000"/>
              </a:lnSpc>
              <a:spcBef>
                <a:spcPts val="1417"/>
              </a:spcBef>
              <a:buClr>
                <a:srgbClr val="000000"/>
              </a:buClr>
              <a:buFont typeface="StarSymbol"/>
              <a:buAutoNum type="arabicParenR"/>
            </a:pPr>
            <a:r>
              <a:rPr lang="es-MX" sz="1800" b="0" strike="noStrike" spc="-1" dirty="0">
                <a:latin typeface="Ubuntu"/>
              </a:rPr>
              <a:t>Análisis </a:t>
            </a:r>
            <a:endParaRPr lang="es-MX" sz="1800" b="0" strike="noStrike" spc="-1" dirty="0">
              <a:latin typeface="Arial"/>
            </a:endParaRPr>
          </a:p>
        </p:txBody>
      </p:sp>
      <p:sp>
        <p:nvSpPr>
          <p:cNvPr id="115" name="TextShape 3"/>
          <p:cNvSpPr txBox="1"/>
          <p:nvPr/>
        </p:nvSpPr>
        <p:spPr>
          <a:xfrm>
            <a:off x="5312664" y="4634280"/>
            <a:ext cx="4695336" cy="857160"/>
          </a:xfrm>
          <a:prstGeom prst="rect">
            <a:avLst/>
          </a:prstGeom>
          <a:noFill/>
          <a:ln>
            <a:noFill/>
          </a:ln>
        </p:spPr>
        <p:txBody>
          <a:bodyPr lIns="90000" tIns="45000" rIns="90000" bIns="45000"/>
          <a:lstStyle/>
          <a:p>
            <a:r>
              <a:rPr lang="es-MX" sz="1200" b="1" strike="noStrike" spc="-1" dirty="0">
                <a:latin typeface="Ubuntu"/>
              </a:rPr>
              <a:t>Figura 1</a:t>
            </a:r>
            <a:r>
              <a:rPr lang="es-MX" sz="1200" b="0" strike="noStrike" spc="-1" dirty="0">
                <a:latin typeface="Ubuntu"/>
              </a:rPr>
              <a:t>. Área de estudio con distribución de </a:t>
            </a:r>
            <a:r>
              <a:rPr lang="es-MX" sz="1200" b="0" i="1" strike="noStrike" spc="-1" dirty="0">
                <a:latin typeface="Ubuntu"/>
              </a:rPr>
              <a:t>Quercus humboldtii</a:t>
            </a:r>
            <a:r>
              <a:rPr lang="es-MX" sz="1200" b="0" strike="noStrike" spc="-1" dirty="0">
                <a:latin typeface="Ubuntu"/>
              </a:rPr>
              <a:t> (triángulos grises) y sitios de muestreo (círculos amarillos). </a:t>
            </a:r>
            <a:r>
              <a:rPr lang="es-MX" sz="1000" b="0" strike="noStrike" spc="-1" dirty="0">
                <a:latin typeface="Ubuntu"/>
              </a:rPr>
              <a:t>SD= Serranía del Darién, PAR=Paramillo, COc=Cordillera Occidental, CC=Cordillera Central, CM=Macizo Colombiano, NP= Nudo de los Pastos, COr= Cordillera Oriental, SSL= Serranía de San Lucas</a:t>
            </a:r>
            <a:endParaRPr lang="es-MX" sz="1000" b="0" strike="noStrike" spc="-1" dirty="0">
              <a:latin typeface="Arial"/>
            </a:endParaRPr>
          </a:p>
        </p:txBody>
      </p:sp>
      <p:pic>
        <p:nvPicPr>
          <p:cNvPr id="3" name="Picture 2" descr="A close up of a map&#10;&#10;Description automatically generated">
            <a:extLst>
              <a:ext uri="{FF2B5EF4-FFF2-40B4-BE49-F238E27FC236}">
                <a16:creationId xmlns:a16="http://schemas.microsoft.com/office/drawing/2014/main" id="{6DCB2FC3-AA16-4F53-A4E7-4C2C2D07E808}"/>
              </a:ext>
            </a:extLst>
          </p:cNvPr>
          <p:cNvPicPr>
            <a:picLocks noChangeAspect="1"/>
          </p:cNvPicPr>
          <p:nvPr/>
        </p:nvPicPr>
        <p:blipFill rotWithShape="1">
          <a:blip r:embed="rId2">
            <a:extLst>
              <a:ext uri="{28A0092B-C50C-407E-A947-70E740481C1C}">
                <a14:useLocalDpi xmlns:a14="http://schemas.microsoft.com/office/drawing/2010/main" val="0"/>
              </a:ext>
            </a:extLst>
          </a:blip>
          <a:srcRect l="27999" t="1618" r="10673" b="1124"/>
          <a:stretch/>
        </p:blipFill>
        <p:spPr>
          <a:xfrm>
            <a:off x="5460" y="1603"/>
            <a:ext cx="5051975" cy="5668947"/>
          </a:xfrm>
          <a:prstGeom prst="rect">
            <a:avLst/>
          </a:prstGeom>
        </p:spPr>
      </p:pic>
      <p:sp>
        <p:nvSpPr>
          <p:cNvPr id="4" name="Rectangle 3">
            <a:extLst>
              <a:ext uri="{FF2B5EF4-FFF2-40B4-BE49-F238E27FC236}">
                <a16:creationId xmlns:a16="http://schemas.microsoft.com/office/drawing/2014/main" id="{4C096F57-F01F-468A-A359-60EF17B61633}"/>
              </a:ext>
            </a:extLst>
          </p:cNvPr>
          <p:cNvSpPr/>
          <p:nvPr/>
        </p:nvSpPr>
        <p:spPr>
          <a:xfrm>
            <a:off x="4581144" y="5315351"/>
            <a:ext cx="476291" cy="285817"/>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161280" y="144000"/>
            <a:ext cx="2142720" cy="775440"/>
          </a:xfrm>
          <a:prstGeom prst="rect">
            <a:avLst/>
          </a:prstGeom>
          <a:noFill/>
          <a:ln>
            <a:noFill/>
          </a:ln>
        </p:spPr>
        <p:txBody>
          <a:bodyPr lIns="0" tIns="0" rIns="0" bIns="0" anchor="ctr"/>
          <a:lstStyle/>
          <a:p>
            <a:pPr algn="ctr"/>
            <a:r>
              <a:rPr lang="es-MX" sz="4400" b="0" strike="noStrike" spc="-1">
                <a:latin typeface="Ubuntu"/>
              </a:rPr>
              <a:t>Análisis</a:t>
            </a:r>
            <a:endParaRPr lang="es-MX" sz="4400" b="0" strike="noStrike" spc="-1">
              <a:latin typeface="Arial"/>
            </a:endParaRPr>
          </a:p>
        </p:txBody>
      </p:sp>
      <p:grpSp>
        <p:nvGrpSpPr>
          <p:cNvPr id="5" name="Graphic 1">
            <a:extLst>
              <a:ext uri="{FF2B5EF4-FFF2-40B4-BE49-F238E27FC236}">
                <a16:creationId xmlns:a16="http://schemas.microsoft.com/office/drawing/2014/main" id="{24681435-EFE4-472D-9BB8-DC595D613FC9}"/>
              </a:ext>
            </a:extLst>
          </p:cNvPr>
          <p:cNvGrpSpPr/>
          <p:nvPr/>
        </p:nvGrpSpPr>
        <p:grpSpPr>
          <a:xfrm>
            <a:off x="3923933" y="883429"/>
            <a:ext cx="4085986" cy="3850422"/>
            <a:chOff x="3923933" y="883429"/>
            <a:chExt cx="4085986" cy="3850422"/>
          </a:xfrm>
          <a:solidFill>
            <a:srgbClr val="000002">
              <a:alpha val="0"/>
            </a:srgbClr>
          </a:solidFill>
        </p:grpSpPr>
        <p:pic>
          <p:nvPicPr>
            <p:cNvPr id="6" name="Picture 5">
              <a:extLst>
                <a:ext uri="{FF2B5EF4-FFF2-40B4-BE49-F238E27FC236}">
                  <a16:creationId xmlns:a16="http://schemas.microsoft.com/office/drawing/2014/main" id="{7F34079B-3A74-451D-ACAC-1DA3F54E7443}"/>
                </a:ext>
              </a:extLst>
            </p:cNvPr>
            <p:cNvPicPr>
              <a:picLocks noChangeAspect="1"/>
            </p:cNvPicPr>
            <p:nvPr/>
          </p:nvPicPr>
          <p:blipFill>
            <a:blip r:embed="rId2"/>
            <a:stretch>
              <a:fillRect/>
            </a:stretch>
          </p:blipFill>
          <p:spPr>
            <a:xfrm rot="400433">
              <a:off x="4658862" y="3839279"/>
              <a:ext cx="1968769" cy="782820"/>
            </a:xfrm>
            <a:custGeom>
              <a:avLst/>
              <a:gdLst>
                <a:gd name="connsiteX0" fmla="*/ 261 w 1968769"/>
                <a:gd name="connsiteY0" fmla="*/ 227 h 782820"/>
                <a:gd name="connsiteX1" fmla="*/ 1969031 w 1968769"/>
                <a:gd name="connsiteY1" fmla="*/ 227 h 782820"/>
                <a:gd name="connsiteX2" fmla="*/ 1969031 w 1968769"/>
                <a:gd name="connsiteY2" fmla="*/ 783048 h 782820"/>
                <a:gd name="connsiteX3" fmla="*/ 261 w 1968769"/>
                <a:gd name="connsiteY3" fmla="*/ 783048 h 782820"/>
              </a:gdLst>
              <a:ahLst/>
              <a:cxnLst>
                <a:cxn ang="0">
                  <a:pos x="connsiteX0" y="connsiteY0"/>
                </a:cxn>
                <a:cxn ang="0">
                  <a:pos x="connsiteX1" y="connsiteY1"/>
                </a:cxn>
                <a:cxn ang="0">
                  <a:pos x="connsiteX2" y="connsiteY2"/>
                </a:cxn>
                <a:cxn ang="0">
                  <a:pos x="connsiteX3" y="connsiteY3"/>
                </a:cxn>
              </a:cxnLst>
              <a:rect l="l" t="t" r="r" b="b"/>
              <a:pathLst>
                <a:path w="1968769" h="782820">
                  <a:moveTo>
                    <a:pt x="261" y="227"/>
                  </a:moveTo>
                  <a:lnTo>
                    <a:pt x="1969031" y="227"/>
                  </a:lnTo>
                  <a:lnTo>
                    <a:pt x="1969031" y="783048"/>
                  </a:lnTo>
                  <a:lnTo>
                    <a:pt x="261" y="783048"/>
                  </a:lnTo>
                  <a:close/>
                </a:path>
              </a:pathLst>
            </a:custGeom>
          </p:spPr>
        </p:pic>
        <p:pic>
          <p:nvPicPr>
            <p:cNvPr id="7" name="Picture 6">
              <a:extLst>
                <a:ext uri="{FF2B5EF4-FFF2-40B4-BE49-F238E27FC236}">
                  <a16:creationId xmlns:a16="http://schemas.microsoft.com/office/drawing/2014/main" id="{C676336C-3581-4A36-94A0-238F913F1EC9}"/>
                </a:ext>
              </a:extLst>
            </p:cNvPr>
            <p:cNvPicPr>
              <a:picLocks noChangeAspect="1"/>
            </p:cNvPicPr>
            <p:nvPr/>
          </p:nvPicPr>
          <p:blipFill>
            <a:blip r:embed="rId2"/>
            <a:stretch>
              <a:fillRect/>
            </a:stretch>
          </p:blipFill>
          <p:spPr>
            <a:xfrm rot="4856764">
              <a:off x="3480989" y="2652750"/>
              <a:ext cx="1968769" cy="782820"/>
            </a:xfrm>
            <a:custGeom>
              <a:avLst/>
              <a:gdLst>
                <a:gd name="connsiteX0" fmla="*/ 109 w 1968769"/>
                <a:gd name="connsiteY0" fmla="*/ 365 h 782820"/>
                <a:gd name="connsiteX1" fmla="*/ 1968879 w 1968769"/>
                <a:gd name="connsiteY1" fmla="*/ 365 h 782820"/>
                <a:gd name="connsiteX2" fmla="*/ 1968879 w 1968769"/>
                <a:gd name="connsiteY2" fmla="*/ 783186 h 782820"/>
                <a:gd name="connsiteX3" fmla="*/ 109 w 1968769"/>
                <a:gd name="connsiteY3" fmla="*/ 783186 h 782820"/>
              </a:gdLst>
              <a:ahLst/>
              <a:cxnLst>
                <a:cxn ang="0">
                  <a:pos x="connsiteX0" y="connsiteY0"/>
                </a:cxn>
                <a:cxn ang="0">
                  <a:pos x="connsiteX1" y="connsiteY1"/>
                </a:cxn>
                <a:cxn ang="0">
                  <a:pos x="connsiteX2" y="connsiteY2"/>
                </a:cxn>
                <a:cxn ang="0">
                  <a:pos x="connsiteX3" y="connsiteY3"/>
                </a:cxn>
              </a:cxnLst>
              <a:rect l="l" t="t" r="r" b="b"/>
              <a:pathLst>
                <a:path w="1968769" h="782820">
                  <a:moveTo>
                    <a:pt x="109" y="365"/>
                  </a:moveTo>
                  <a:lnTo>
                    <a:pt x="1968879" y="365"/>
                  </a:lnTo>
                  <a:lnTo>
                    <a:pt x="1968879" y="783186"/>
                  </a:lnTo>
                  <a:lnTo>
                    <a:pt x="109" y="783186"/>
                  </a:lnTo>
                  <a:close/>
                </a:path>
              </a:pathLst>
            </a:custGeom>
          </p:spPr>
        </p:pic>
        <p:pic>
          <p:nvPicPr>
            <p:cNvPr id="8" name="Picture 7">
              <a:extLst>
                <a:ext uri="{FF2B5EF4-FFF2-40B4-BE49-F238E27FC236}">
                  <a16:creationId xmlns:a16="http://schemas.microsoft.com/office/drawing/2014/main" id="{607E19E9-17A9-408E-9166-7267807EA9C3}"/>
                </a:ext>
              </a:extLst>
            </p:cNvPr>
            <p:cNvPicPr>
              <a:picLocks noChangeAspect="1"/>
            </p:cNvPicPr>
            <p:nvPr/>
          </p:nvPicPr>
          <p:blipFill>
            <a:blip r:embed="rId2"/>
            <a:stretch>
              <a:fillRect/>
            </a:stretch>
          </p:blipFill>
          <p:spPr>
            <a:xfrm rot="9346447">
              <a:off x="4325490" y="1252886"/>
              <a:ext cx="1968769" cy="782820"/>
            </a:xfrm>
            <a:custGeom>
              <a:avLst/>
              <a:gdLst>
                <a:gd name="connsiteX0" fmla="*/ 445 w 1968769"/>
                <a:gd name="connsiteY0" fmla="*/ 318 h 782820"/>
                <a:gd name="connsiteX1" fmla="*/ 1969214 w 1968769"/>
                <a:gd name="connsiteY1" fmla="*/ 318 h 782820"/>
                <a:gd name="connsiteX2" fmla="*/ 1969214 w 1968769"/>
                <a:gd name="connsiteY2" fmla="*/ 783139 h 782820"/>
                <a:gd name="connsiteX3" fmla="*/ 445 w 1968769"/>
                <a:gd name="connsiteY3" fmla="*/ 783139 h 782820"/>
              </a:gdLst>
              <a:ahLst/>
              <a:cxnLst>
                <a:cxn ang="0">
                  <a:pos x="connsiteX0" y="connsiteY0"/>
                </a:cxn>
                <a:cxn ang="0">
                  <a:pos x="connsiteX1" y="connsiteY1"/>
                </a:cxn>
                <a:cxn ang="0">
                  <a:pos x="connsiteX2" y="connsiteY2"/>
                </a:cxn>
                <a:cxn ang="0">
                  <a:pos x="connsiteX3" y="connsiteY3"/>
                </a:cxn>
              </a:cxnLst>
              <a:rect l="l" t="t" r="r" b="b"/>
              <a:pathLst>
                <a:path w="1968769" h="782820">
                  <a:moveTo>
                    <a:pt x="445" y="318"/>
                  </a:moveTo>
                  <a:lnTo>
                    <a:pt x="1969214" y="318"/>
                  </a:lnTo>
                  <a:lnTo>
                    <a:pt x="1969214" y="783139"/>
                  </a:lnTo>
                  <a:lnTo>
                    <a:pt x="445" y="783139"/>
                  </a:lnTo>
                  <a:close/>
                </a:path>
              </a:pathLst>
            </a:custGeom>
          </p:spPr>
        </p:pic>
        <p:sp>
          <p:nvSpPr>
            <p:cNvPr id="9" name="Freeform: Shape 8">
              <a:extLst>
                <a:ext uri="{FF2B5EF4-FFF2-40B4-BE49-F238E27FC236}">
                  <a16:creationId xmlns:a16="http://schemas.microsoft.com/office/drawing/2014/main" id="{1A2B0468-0019-414B-AC8F-80AD5504484B}"/>
                </a:ext>
              </a:extLst>
            </p:cNvPr>
            <p:cNvSpPr/>
            <p:nvPr/>
          </p:nvSpPr>
          <p:spPr>
            <a:xfrm>
              <a:off x="4495816" y="2047511"/>
              <a:ext cx="2685638" cy="2061782"/>
            </a:xfrm>
            <a:custGeom>
              <a:avLst/>
              <a:gdLst>
                <a:gd name="connsiteX0" fmla="*/ 2685938 w 2685638"/>
                <a:gd name="connsiteY0" fmla="*/ 1031022 h 2061782"/>
                <a:gd name="connsiteX1" fmla="*/ 1343118 w 2685638"/>
                <a:gd name="connsiteY1" fmla="*/ 2061913 h 2061782"/>
                <a:gd name="connsiteX2" fmla="*/ 299 w 2685638"/>
                <a:gd name="connsiteY2" fmla="*/ 1031022 h 2061782"/>
                <a:gd name="connsiteX3" fmla="*/ 1343118 w 2685638"/>
                <a:gd name="connsiteY3" fmla="*/ 131 h 2061782"/>
                <a:gd name="connsiteX4" fmla="*/ 2685938 w 2685638"/>
                <a:gd name="connsiteY4" fmla="*/ 1031022 h 2061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638" h="2061782">
                  <a:moveTo>
                    <a:pt x="2685938" y="1031022"/>
                  </a:moveTo>
                  <a:cubicBezTo>
                    <a:pt x="2685938" y="1600367"/>
                    <a:pt x="2084737" y="2061913"/>
                    <a:pt x="1343118" y="2061913"/>
                  </a:cubicBezTo>
                  <a:cubicBezTo>
                    <a:pt x="601499" y="2061913"/>
                    <a:pt x="299" y="1600367"/>
                    <a:pt x="299" y="1031022"/>
                  </a:cubicBezTo>
                  <a:cubicBezTo>
                    <a:pt x="299" y="461676"/>
                    <a:pt x="601500" y="131"/>
                    <a:pt x="1343118" y="131"/>
                  </a:cubicBezTo>
                  <a:cubicBezTo>
                    <a:pt x="2084737" y="131"/>
                    <a:pt x="2685938" y="461676"/>
                    <a:pt x="2685938" y="1031022"/>
                  </a:cubicBezTo>
                  <a:close/>
                </a:path>
              </a:pathLst>
            </a:custGeom>
            <a:solidFill>
              <a:srgbClr val="000002">
                <a:alpha val="0"/>
              </a:srgbClr>
            </a:solidFill>
            <a:ln w="24480" cap="flat">
              <a:solidFill>
                <a:srgbClr val="000000">
                  <a:alpha val="0"/>
                </a:srgbClr>
              </a:solidFill>
              <a:prstDash val="solid"/>
              <a:round/>
            </a:ln>
          </p:spPr>
          <p:txBody>
            <a:bodyPr rtlCol="0" anchor="ctr"/>
            <a:lstStyle/>
            <a:p>
              <a:endParaRPr lang="en-US"/>
            </a:p>
          </p:txBody>
        </p:sp>
        <p:pic>
          <p:nvPicPr>
            <p:cNvPr id="10" name="Picture 9">
              <a:extLst>
                <a:ext uri="{FF2B5EF4-FFF2-40B4-BE49-F238E27FC236}">
                  <a16:creationId xmlns:a16="http://schemas.microsoft.com/office/drawing/2014/main" id="{401B720D-476A-4035-9E96-73A22FAF1CFA}"/>
                </a:ext>
              </a:extLst>
            </p:cNvPr>
            <p:cNvPicPr>
              <a:picLocks noChangeAspect="1"/>
            </p:cNvPicPr>
            <p:nvPr/>
          </p:nvPicPr>
          <p:blipFill>
            <a:blip r:embed="rId2"/>
            <a:stretch>
              <a:fillRect/>
            </a:stretch>
          </p:blipFill>
          <p:spPr>
            <a:xfrm rot="-8019145">
              <a:off x="6014475" y="1549595"/>
              <a:ext cx="1968770" cy="782821"/>
            </a:xfrm>
            <a:custGeom>
              <a:avLst/>
              <a:gdLst>
                <a:gd name="connsiteX0" fmla="*/ 785 w 1968770"/>
                <a:gd name="connsiteY0" fmla="*/ 146 h 782821"/>
                <a:gd name="connsiteX1" fmla="*/ 1969555 w 1968770"/>
                <a:gd name="connsiteY1" fmla="*/ 146 h 782821"/>
                <a:gd name="connsiteX2" fmla="*/ 1969555 w 1968770"/>
                <a:gd name="connsiteY2" fmla="*/ 782967 h 782821"/>
                <a:gd name="connsiteX3" fmla="*/ 785 w 1968770"/>
                <a:gd name="connsiteY3" fmla="*/ 782967 h 782821"/>
              </a:gdLst>
              <a:ahLst/>
              <a:cxnLst>
                <a:cxn ang="0">
                  <a:pos x="connsiteX0" y="connsiteY0"/>
                </a:cxn>
                <a:cxn ang="0">
                  <a:pos x="connsiteX1" y="connsiteY1"/>
                </a:cxn>
                <a:cxn ang="0">
                  <a:pos x="connsiteX2" y="connsiteY2"/>
                </a:cxn>
                <a:cxn ang="0">
                  <a:pos x="connsiteX3" y="connsiteY3"/>
                </a:cxn>
              </a:cxnLst>
              <a:rect l="l" t="t" r="r" b="b"/>
              <a:pathLst>
                <a:path w="1968770" h="782821">
                  <a:moveTo>
                    <a:pt x="785" y="146"/>
                  </a:moveTo>
                  <a:lnTo>
                    <a:pt x="1969555" y="146"/>
                  </a:lnTo>
                  <a:lnTo>
                    <a:pt x="1969555" y="782967"/>
                  </a:lnTo>
                  <a:lnTo>
                    <a:pt x="785" y="782967"/>
                  </a:lnTo>
                  <a:close/>
                </a:path>
              </a:pathLst>
            </a:custGeom>
          </p:spPr>
        </p:pic>
        <p:pic>
          <p:nvPicPr>
            <p:cNvPr id="11" name="Picture 10">
              <a:extLst>
                <a:ext uri="{FF2B5EF4-FFF2-40B4-BE49-F238E27FC236}">
                  <a16:creationId xmlns:a16="http://schemas.microsoft.com/office/drawing/2014/main" id="{1831F80C-BA5F-40F4-93A1-280118E215A4}"/>
                </a:ext>
              </a:extLst>
            </p:cNvPr>
            <p:cNvPicPr>
              <a:picLocks noChangeAspect="1"/>
            </p:cNvPicPr>
            <p:nvPr/>
          </p:nvPicPr>
          <p:blipFill>
            <a:blip r:embed="rId2"/>
            <a:stretch>
              <a:fillRect/>
            </a:stretch>
          </p:blipFill>
          <p:spPr>
            <a:xfrm rot="-3768201">
              <a:off x="6227489" y="3147279"/>
              <a:ext cx="1968769" cy="782820"/>
            </a:xfrm>
            <a:custGeom>
              <a:avLst/>
              <a:gdLst>
                <a:gd name="connsiteX0" fmla="*/ 667 w 1968769"/>
                <a:gd name="connsiteY0" fmla="*/ 96 h 782820"/>
                <a:gd name="connsiteX1" fmla="*/ 1969437 w 1968769"/>
                <a:gd name="connsiteY1" fmla="*/ 96 h 782820"/>
                <a:gd name="connsiteX2" fmla="*/ 1969437 w 1968769"/>
                <a:gd name="connsiteY2" fmla="*/ 782918 h 782820"/>
                <a:gd name="connsiteX3" fmla="*/ 667 w 1968769"/>
                <a:gd name="connsiteY3" fmla="*/ 782918 h 782820"/>
              </a:gdLst>
              <a:ahLst/>
              <a:cxnLst>
                <a:cxn ang="0">
                  <a:pos x="connsiteX0" y="connsiteY0"/>
                </a:cxn>
                <a:cxn ang="0">
                  <a:pos x="connsiteX1" y="connsiteY1"/>
                </a:cxn>
                <a:cxn ang="0">
                  <a:pos x="connsiteX2" y="connsiteY2"/>
                </a:cxn>
                <a:cxn ang="0">
                  <a:pos x="connsiteX3" y="connsiteY3"/>
                </a:cxn>
              </a:cxnLst>
              <a:rect l="l" t="t" r="r" b="b"/>
              <a:pathLst>
                <a:path w="1968769" h="782820">
                  <a:moveTo>
                    <a:pt x="667" y="96"/>
                  </a:moveTo>
                  <a:lnTo>
                    <a:pt x="1969437" y="96"/>
                  </a:lnTo>
                  <a:lnTo>
                    <a:pt x="1969437" y="782918"/>
                  </a:lnTo>
                  <a:lnTo>
                    <a:pt x="667" y="782918"/>
                  </a:lnTo>
                  <a:close/>
                </a:path>
              </a:pathLst>
            </a:custGeom>
          </p:spPr>
        </p:pic>
      </p:grpSp>
      <p:sp>
        <p:nvSpPr>
          <p:cNvPr id="12" name="TextBox 11">
            <a:extLst>
              <a:ext uri="{FF2B5EF4-FFF2-40B4-BE49-F238E27FC236}">
                <a16:creationId xmlns:a16="http://schemas.microsoft.com/office/drawing/2014/main" id="{E2E9CF92-25B7-481A-A355-C3B1387BD665}"/>
              </a:ext>
            </a:extLst>
          </p:cNvPr>
          <p:cNvSpPr txBox="1"/>
          <p:nvPr/>
        </p:nvSpPr>
        <p:spPr>
          <a:xfrm>
            <a:off x="3146055" y="3890957"/>
            <a:ext cx="1065708"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Diversidad </a:t>
            </a:r>
          </a:p>
        </p:txBody>
      </p:sp>
      <p:sp>
        <p:nvSpPr>
          <p:cNvPr id="13" name="TextBox 12">
            <a:extLst>
              <a:ext uri="{FF2B5EF4-FFF2-40B4-BE49-F238E27FC236}">
                <a16:creationId xmlns:a16="http://schemas.microsoft.com/office/drawing/2014/main" id="{B0DFAD0D-E387-4B1B-8DB6-19A434B5C43F}"/>
              </a:ext>
            </a:extLst>
          </p:cNvPr>
          <p:cNvSpPr txBox="1"/>
          <p:nvPr/>
        </p:nvSpPr>
        <p:spPr>
          <a:xfrm>
            <a:off x="3146055" y="4149406"/>
            <a:ext cx="914111"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Genética </a:t>
            </a:r>
          </a:p>
        </p:txBody>
      </p:sp>
      <p:sp>
        <p:nvSpPr>
          <p:cNvPr id="14" name="TextBox 13">
            <a:extLst>
              <a:ext uri="{FF2B5EF4-FFF2-40B4-BE49-F238E27FC236}">
                <a16:creationId xmlns:a16="http://schemas.microsoft.com/office/drawing/2014/main" id="{808C4950-FC22-49DC-B7D6-957A495B58A4}"/>
              </a:ext>
            </a:extLst>
          </p:cNvPr>
          <p:cNvSpPr txBox="1"/>
          <p:nvPr/>
        </p:nvSpPr>
        <p:spPr>
          <a:xfrm>
            <a:off x="3631306" y="1343039"/>
            <a:ext cx="1030038"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Estructura </a:t>
            </a:r>
          </a:p>
        </p:txBody>
      </p:sp>
      <p:sp>
        <p:nvSpPr>
          <p:cNvPr id="15" name="TextBox 14">
            <a:extLst>
              <a:ext uri="{FF2B5EF4-FFF2-40B4-BE49-F238E27FC236}">
                <a16:creationId xmlns:a16="http://schemas.microsoft.com/office/drawing/2014/main" id="{FAE0A8F2-6271-44F6-8643-102FD732C718}"/>
              </a:ext>
            </a:extLst>
          </p:cNvPr>
          <p:cNvSpPr txBox="1"/>
          <p:nvPr/>
        </p:nvSpPr>
        <p:spPr>
          <a:xfrm>
            <a:off x="3631306" y="1601487"/>
            <a:ext cx="914111"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Genética </a:t>
            </a:r>
          </a:p>
        </p:txBody>
      </p:sp>
      <p:sp>
        <p:nvSpPr>
          <p:cNvPr id="18" name="TextBox 17">
            <a:extLst>
              <a:ext uri="{FF2B5EF4-FFF2-40B4-BE49-F238E27FC236}">
                <a16:creationId xmlns:a16="http://schemas.microsoft.com/office/drawing/2014/main" id="{9FE4DE6A-5C99-426D-9E0A-9DEA82A12B38}"/>
              </a:ext>
            </a:extLst>
          </p:cNvPr>
          <p:cNvSpPr txBox="1"/>
          <p:nvPr/>
        </p:nvSpPr>
        <p:spPr>
          <a:xfrm>
            <a:off x="7496949" y="1037492"/>
            <a:ext cx="1083543"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Demografía</a:t>
            </a:r>
          </a:p>
        </p:txBody>
      </p:sp>
      <p:sp>
        <p:nvSpPr>
          <p:cNvPr id="19" name="TextBox 18">
            <a:extLst>
              <a:ext uri="{FF2B5EF4-FFF2-40B4-BE49-F238E27FC236}">
                <a16:creationId xmlns:a16="http://schemas.microsoft.com/office/drawing/2014/main" id="{AE7D30F2-B694-447F-B8BF-B4411182DF2C}"/>
              </a:ext>
            </a:extLst>
          </p:cNvPr>
          <p:cNvSpPr txBox="1"/>
          <p:nvPr/>
        </p:nvSpPr>
        <p:spPr>
          <a:xfrm>
            <a:off x="7496949" y="1295940"/>
            <a:ext cx="851689"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histórica</a:t>
            </a:r>
          </a:p>
        </p:txBody>
      </p:sp>
      <p:sp>
        <p:nvSpPr>
          <p:cNvPr id="20" name="TextBox 19">
            <a:extLst>
              <a:ext uri="{FF2B5EF4-FFF2-40B4-BE49-F238E27FC236}">
                <a16:creationId xmlns:a16="http://schemas.microsoft.com/office/drawing/2014/main" id="{09C8C1C4-724E-4C1B-BA85-A6739AA6FC93}"/>
              </a:ext>
            </a:extLst>
          </p:cNvPr>
          <p:cNvSpPr txBox="1"/>
          <p:nvPr/>
        </p:nvSpPr>
        <p:spPr>
          <a:xfrm>
            <a:off x="7831479" y="4622597"/>
            <a:ext cx="1208387"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Conectividad</a:t>
            </a:r>
          </a:p>
        </p:txBody>
      </p:sp>
      <p:pic>
        <p:nvPicPr>
          <p:cNvPr id="22" name="Picture 21">
            <a:extLst>
              <a:ext uri="{FF2B5EF4-FFF2-40B4-BE49-F238E27FC236}">
                <a16:creationId xmlns:a16="http://schemas.microsoft.com/office/drawing/2014/main" id="{5EF7AB44-A369-4EB5-9698-DAED60ACC194}"/>
              </a:ext>
            </a:extLst>
          </p:cNvPr>
          <p:cNvPicPr>
            <a:picLocks noChangeAspect="1"/>
          </p:cNvPicPr>
          <p:nvPr/>
        </p:nvPicPr>
        <p:blipFill>
          <a:blip r:embed="rId3"/>
          <a:stretch>
            <a:fillRect/>
          </a:stretch>
        </p:blipFill>
        <p:spPr>
          <a:xfrm>
            <a:off x="7935873" y="1665846"/>
            <a:ext cx="1322012" cy="940095"/>
          </a:xfrm>
          <a:custGeom>
            <a:avLst/>
            <a:gdLst>
              <a:gd name="connsiteX0" fmla="*/ 0 w 1322012"/>
              <a:gd name="connsiteY0" fmla="*/ 0 h 940095"/>
              <a:gd name="connsiteX1" fmla="*/ 1322013 w 1322012"/>
              <a:gd name="connsiteY1" fmla="*/ 0 h 940095"/>
              <a:gd name="connsiteX2" fmla="*/ 1322013 w 1322012"/>
              <a:gd name="connsiteY2" fmla="*/ 940095 h 940095"/>
              <a:gd name="connsiteX3" fmla="*/ 0 w 1322012"/>
              <a:gd name="connsiteY3" fmla="*/ 940095 h 940095"/>
            </a:gdLst>
            <a:ahLst/>
            <a:cxnLst>
              <a:cxn ang="0">
                <a:pos x="connsiteX0" y="connsiteY0"/>
              </a:cxn>
              <a:cxn ang="0">
                <a:pos x="connsiteX1" y="connsiteY1"/>
              </a:cxn>
              <a:cxn ang="0">
                <a:pos x="connsiteX2" y="connsiteY2"/>
              </a:cxn>
              <a:cxn ang="0">
                <a:pos x="connsiteX3" y="connsiteY3"/>
              </a:cxn>
            </a:cxnLst>
            <a:rect l="l" t="t" r="r" b="b"/>
            <a:pathLst>
              <a:path w="1322012" h="940095">
                <a:moveTo>
                  <a:pt x="0" y="0"/>
                </a:moveTo>
                <a:lnTo>
                  <a:pt x="1322013" y="0"/>
                </a:lnTo>
                <a:lnTo>
                  <a:pt x="1322013" y="940095"/>
                </a:lnTo>
                <a:lnTo>
                  <a:pt x="0" y="940095"/>
                </a:lnTo>
                <a:close/>
              </a:path>
            </a:pathLst>
          </a:custGeom>
        </p:spPr>
      </p:pic>
      <p:pic>
        <p:nvPicPr>
          <p:cNvPr id="23" name="Picture 22">
            <a:extLst>
              <a:ext uri="{FF2B5EF4-FFF2-40B4-BE49-F238E27FC236}">
                <a16:creationId xmlns:a16="http://schemas.microsoft.com/office/drawing/2014/main" id="{135A1D85-564D-4837-A169-3AEF538C300A}"/>
              </a:ext>
            </a:extLst>
          </p:cNvPr>
          <p:cNvPicPr>
            <a:picLocks noChangeAspect="1"/>
          </p:cNvPicPr>
          <p:nvPr/>
        </p:nvPicPr>
        <p:blipFill>
          <a:blip r:embed="rId3"/>
          <a:stretch>
            <a:fillRect/>
          </a:stretch>
        </p:blipFill>
        <p:spPr>
          <a:xfrm>
            <a:off x="6318498" y="4608897"/>
            <a:ext cx="1400937" cy="890178"/>
          </a:xfrm>
          <a:custGeom>
            <a:avLst/>
            <a:gdLst>
              <a:gd name="connsiteX0" fmla="*/ 0 w 1400937"/>
              <a:gd name="connsiteY0" fmla="*/ 0 h 890178"/>
              <a:gd name="connsiteX1" fmla="*/ 1400937 w 1400937"/>
              <a:gd name="connsiteY1" fmla="*/ 0 h 890178"/>
              <a:gd name="connsiteX2" fmla="*/ 1400937 w 1400937"/>
              <a:gd name="connsiteY2" fmla="*/ 890179 h 890178"/>
              <a:gd name="connsiteX3" fmla="*/ 0 w 1400937"/>
              <a:gd name="connsiteY3" fmla="*/ 890179 h 890178"/>
            </a:gdLst>
            <a:ahLst/>
            <a:cxnLst>
              <a:cxn ang="0">
                <a:pos x="connsiteX0" y="connsiteY0"/>
              </a:cxn>
              <a:cxn ang="0">
                <a:pos x="connsiteX1" y="connsiteY1"/>
              </a:cxn>
              <a:cxn ang="0">
                <a:pos x="connsiteX2" y="connsiteY2"/>
              </a:cxn>
              <a:cxn ang="0">
                <a:pos x="connsiteX3" y="connsiteY3"/>
              </a:cxn>
            </a:cxnLst>
            <a:rect l="l" t="t" r="r" b="b"/>
            <a:pathLst>
              <a:path w="1400937" h="890178">
                <a:moveTo>
                  <a:pt x="0" y="0"/>
                </a:moveTo>
                <a:lnTo>
                  <a:pt x="1400937" y="0"/>
                </a:lnTo>
                <a:lnTo>
                  <a:pt x="1400937" y="890179"/>
                </a:lnTo>
                <a:lnTo>
                  <a:pt x="0" y="890179"/>
                </a:lnTo>
                <a:close/>
              </a:path>
            </a:pathLst>
          </a:custGeom>
        </p:spPr>
      </p:pic>
      <p:pic>
        <p:nvPicPr>
          <p:cNvPr id="24" name="Picture 23">
            <a:extLst>
              <a:ext uri="{FF2B5EF4-FFF2-40B4-BE49-F238E27FC236}">
                <a16:creationId xmlns:a16="http://schemas.microsoft.com/office/drawing/2014/main" id="{6CAF77B9-CB1A-45EF-A346-56C166E29F97}"/>
              </a:ext>
            </a:extLst>
          </p:cNvPr>
          <p:cNvPicPr>
            <a:picLocks noChangeAspect="1"/>
          </p:cNvPicPr>
          <p:nvPr/>
        </p:nvPicPr>
        <p:blipFill>
          <a:blip r:embed="rId3"/>
          <a:stretch>
            <a:fillRect/>
          </a:stretch>
        </p:blipFill>
        <p:spPr>
          <a:xfrm>
            <a:off x="1733682" y="3643058"/>
            <a:ext cx="1350711" cy="950078"/>
          </a:xfrm>
          <a:custGeom>
            <a:avLst/>
            <a:gdLst>
              <a:gd name="connsiteX0" fmla="*/ 0 w 1350711"/>
              <a:gd name="connsiteY0" fmla="*/ 0 h 950078"/>
              <a:gd name="connsiteX1" fmla="*/ 1350712 w 1350711"/>
              <a:gd name="connsiteY1" fmla="*/ 0 h 950078"/>
              <a:gd name="connsiteX2" fmla="*/ 1350712 w 1350711"/>
              <a:gd name="connsiteY2" fmla="*/ 950079 h 950078"/>
              <a:gd name="connsiteX3" fmla="*/ 0 w 1350711"/>
              <a:gd name="connsiteY3" fmla="*/ 950079 h 950078"/>
            </a:gdLst>
            <a:ahLst/>
            <a:cxnLst>
              <a:cxn ang="0">
                <a:pos x="connsiteX0" y="connsiteY0"/>
              </a:cxn>
              <a:cxn ang="0">
                <a:pos x="connsiteX1" y="connsiteY1"/>
              </a:cxn>
              <a:cxn ang="0">
                <a:pos x="connsiteX2" y="connsiteY2"/>
              </a:cxn>
              <a:cxn ang="0">
                <a:pos x="connsiteX3" y="connsiteY3"/>
              </a:cxn>
            </a:cxnLst>
            <a:rect l="l" t="t" r="r" b="b"/>
            <a:pathLst>
              <a:path w="1350711" h="950078">
                <a:moveTo>
                  <a:pt x="0" y="0"/>
                </a:moveTo>
                <a:lnTo>
                  <a:pt x="1350712" y="0"/>
                </a:lnTo>
                <a:lnTo>
                  <a:pt x="1350712" y="950079"/>
                </a:lnTo>
                <a:lnTo>
                  <a:pt x="0" y="950079"/>
                </a:lnTo>
                <a:close/>
              </a:path>
            </a:pathLst>
          </a:custGeom>
        </p:spPr>
      </p:pic>
      <p:pic>
        <p:nvPicPr>
          <p:cNvPr id="25" name="Picture 24">
            <a:extLst>
              <a:ext uri="{FF2B5EF4-FFF2-40B4-BE49-F238E27FC236}">
                <a16:creationId xmlns:a16="http://schemas.microsoft.com/office/drawing/2014/main" id="{109F133E-3115-4F30-B132-C2D809E56DBE}"/>
              </a:ext>
            </a:extLst>
          </p:cNvPr>
          <p:cNvPicPr>
            <a:picLocks noChangeAspect="1"/>
          </p:cNvPicPr>
          <p:nvPr/>
        </p:nvPicPr>
        <p:blipFill>
          <a:blip r:embed="rId3"/>
          <a:stretch>
            <a:fillRect/>
          </a:stretch>
        </p:blipFill>
        <p:spPr>
          <a:xfrm>
            <a:off x="3078533" y="108920"/>
            <a:ext cx="2513752" cy="1019956"/>
          </a:xfrm>
          <a:custGeom>
            <a:avLst/>
            <a:gdLst>
              <a:gd name="connsiteX0" fmla="*/ 0 w 2513752"/>
              <a:gd name="connsiteY0" fmla="*/ 0 h 1019956"/>
              <a:gd name="connsiteX1" fmla="*/ 2513752 w 2513752"/>
              <a:gd name="connsiteY1" fmla="*/ 0 h 1019956"/>
              <a:gd name="connsiteX2" fmla="*/ 2513752 w 2513752"/>
              <a:gd name="connsiteY2" fmla="*/ 1019956 h 1019956"/>
              <a:gd name="connsiteX3" fmla="*/ 0 w 2513752"/>
              <a:gd name="connsiteY3" fmla="*/ 1019956 h 1019956"/>
            </a:gdLst>
            <a:ahLst/>
            <a:cxnLst>
              <a:cxn ang="0">
                <a:pos x="connsiteX0" y="connsiteY0"/>
              </a:cxn>
              <a:cxn ang="0">
                <a:pos x="connsiteX1" y="connsiteY1"/>
              </a:cxn>
              <a:cxn ang="0">
                <a:pos x="connsiteX2" y="connsiteY2"/>
              </a:cxn>
              <a:cxn ang="0">
                <a:pos x="connsiteX3" y="connsiteY3"/>
              </a:cxn>
            </a:cxnLst>
            <a:rect l="l" t="t" r="r" b="b"/>
            <a:pathLst>
              <a:path w="2513752" h="1019956">
                <a:moveTo>
                  <a:pt x="0" y="0"/>
                </a:moveTo>
                <a:lnTo>
                  <a:pt x="2513752" y="0"/>
                </a:lnTo>
                <a:lnTo>
                  <a:pt x="2513752" y="1019956"/>
                </a:lnTo>
                <a:lnTo>
                  <a:pt x="0" y="1019956"/>
                </a:lnTo>
                <a:close/>
              </a:path>
            </a:pathLst>
          </a:custGeom>
        </p:spPr>
      </p:pic>
      <p:sp>
        <p:nvSpPr>
          <p:cNvPr id="26" name="TextBox 25">
            <a:extLst>
              <a:ext uri="{FF2B5EF4-FFF2-40B4-BE49-F238E27FC236}">
                <a16:creationId xmlns:a16="http://schemas.microsoft.com/office/drawing/2014/main" id="{7214074A-74A1-4E00-B20C-0BDAB7344D40}"/>
              </a:ext>
            </a:extLst>
          </p:cNvPr>
          <p:cNvSpPr txBox="1"/>
          <p:nvPr/>
        </p:nvSpPr>
        <p:spPr>
          <a:xfrm>
            <a:off x="1780477" y="3804621"/>
            <a:ext cx="842771"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Arlequín</a:t>
            </a:r>
          </a:p>
        </p:txBody>
      </p:sp>
      <p:sp>
        <p:nvSpPr>
          <p:cNvPr id="27" name="TextBox 26">
            <a:extLst>
              <a:ext uri="{FF2B5EF4-FFF2-40B4-BE49-F238E27FC236}">
                <a16:creationId xmlns:a16="http://schemas.microsoft.com/office/drawing/2014/main" id="{0F36EE7A-A721-48A9-B343-870C322681D1}"/>
              </a:ext>
            </a:extLst>
          </p:cNvPr>
          <p:cNvSpPr txBox="1"/>
          <p:nvPr/>
        </p:nvSpPr>
        <p:spPr>
          <a:xfrm>
            <a:off x="1780477" y="4063070"/>
            <a:ext cx="860606"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GenAlex</a:t>
            </a:r>
          </a:p>
        </p:txBody>
      </p:sp>
      <p:sp>
        <p:nvSpPr>
          <p:cNvPr id="31" name="TextBox 30">
            <a:extLst>
              <a:ext uri="{FF2B5EF4-FFF2-40B4-BE49-F238E27FC236}">
                <a16:creationId xmlns:a16="http://schemas.microsoft.com/office/drawing/2014/main" id="{28AA795F-0566-4488-B392-E29C893D8BA1}"/>
              </a:ext>
            </a:extLst>
          </p:cNvPr>
          <p:cNvSpPr txBox="1"/>
          <p:nvPr/>
        </p:nvSpPr>
        <p:spPr>
          <a:xfrm>
            <a:off x="4476146" y="214190"/>
            <a:ext cx="700092" cy="305092"/>
          </a:xfrm>
          <a:prstGeom prst="rect">
            <a:avLst/>
          </a:prstGeom>
          <a:noFill/>
        </p:spPr>
        <p:txBody>
          <a:bodyPr wrap="none" rtlCol="0">
            <a:spAutoFit/>
          </a:bodyPr>
          <a:lstStyle/>
          <a:p>
            <a:pPr algn="l"/>
            <a:r>
              <a:rPr lang="en-US" sz="1353" b="1" spc="0" baseline="0" dirty="0">
                <a:solidFill>
                  <a:srgbClr val="000000"/>
                </a:solidFill>
                <a:latin typeface="Arial"/>
                <a:cs typeface="Arial"/>
                <a:sym typeface="Arial"/>
                <a:rtl val="0"/>
              </a:rPr>
              <a:t>Tess3r</a:t>
            </a:r>
          </a:p>
        </p:txBody>
      </p:sp>
      <p:sp>
        <p:nvSpPr>
          <p:cNvPr id="32" name="TextBox 31">
            <a:extLst>
              <a:ext uri="{FF2B5EF4-FFF2-40B4-BE49-F238E27FC236}">
                <a16:creationId xmlns:a16="http://schemas.microsoft.com/office/drawing/2014/main" id="{9990958C-2C04-4751-A659-AA58777329F3}"/>
              </a:ext>
            </a:extLst>
          </p:cNvPr>
          <p:cNvSpPr txBox="1"/>
          <p:nvPr/>
        </p:nvSpPr>
        <p:spPr>
          <a:xfrm>
            <a:off x="3145431" y="231862"/>
            <a:ext cx="833854" cy="305092"/>
          </a:xfrm>
          <a:prstGeom prst="rect">
            <a:avLst/>
          </a:prstGeom>
          <a:noFill/>
        </p:spPr>
        <p:txBody>
          <a:bodyPr wrap="none" rtlCol="0">
            <a:spAutoFit/>
          </a:bodyPr>
          <a:lstStyle/>
          <a:p>
            <a:pPr algn="l"/>
            <a:r>
              <a:rPr lang="en-US" sz="1353" b="1" spc="0" baseline="0" dirty="0">
                <a:solidFill>
                  <a:srgbClr val="000000"/>
                </a:solidFill>
                <a:latin typeface="Arial"/>
                <a:cs typeface="Arial"/>
                <a:sym typeface="Arial"/>
                <a:rtl val="0"/>
              </a:rPr>
              <a:t>Network</a:t>
            </a:r>
          </a:p>
        </p:txBody>
      </p:sp>
      <p:sp>
        <p:nvSpPr>
          <p:cNvPr id="33" name="TextBox 32">
            <a:extLst>
              <a:ext uri="{FF2B5EF4-FFF2-40B4-BE49-F238E27FC236}">
                <a16:creationId xmlns:a16="http://schemas.microsoft.com/office/drawing/2014/main" id="{FAA8C8DA-4990-4427-8471-4E21B1DCAC0F}"/>
              </a:ext>
            </a:extLst>
          </p:cNvPr>
          <p:cNvSpPr txBox="1"/>
          <p:nvPr/>
        </p:nvSpPr>
        <p:spPr>
          <a:xfrm>
            <a:off x="4476146" y="731083"/>
            <a:ext cx="842771"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Arlequín</a:t>
            </a:r>
          </a:p>
        </p:txBody>
      </p:sp>
      <p:sp>
        <p:nvSpPr>
          <p:cNvPr id="36" name="TextBox 35">
            <a:extLst>
              <a:ext uri="{FF2B5EF4-FFF2-40B4-BE49-F238E27FC236}">
                <a16:creationId xmlns:a16="http://schemas.microsoft.com/office/drawing/2014/main" id="{3346FAA7-F11D-4850-8DB0-AA89A4F78604}"/>
              </a:ext>
            </a:extLst>
          </p:cNvPr>
          <p:cNvSpPr txBox="1"/>
          <p:nvPr/>
        </p:nvSpPr>
        <p:spPr>
          <a:xfrm>
            <a:off x="8164109" y="1976730"/>
            <a:ext cx="789267"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DIYABC</a:t>
            </a:r>
          </a:p>
        </p:txBody>
      </p:sp>
      <p:sp>
        <p:nvSpPr>
          <p:cNvPr id="37" name="TextBox 36">
            <a:extLst>
              <a:ext uri="{FF2B5EF4-FFF2-40B4-BE49-F238E27FC236}">
                <a16:creationId xmlns:a16="http://schemas.microsoft.com/office/drawing/2014/main" id="{ADEBA7C2-F651-4F5E-BE31-5A77A5FC1410}"/>
              </a:ext>
            </a:extLst>
          </p:cNvPr>
          <p:cNvSpPr txBox="1"/>
          <p:nvPr/>
        </p:nvSpPr>
        <p:spPr>
          <a:xfrm>
            <a:off x="6506799" y="4610306"/>
            <a:ext cx="753597"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Maxent</a:t>
            </a:r>
          </a:p>
        </p:txBody>
      </p:sp>
      <p:sp>
        <p:nvSpPr>
          <p:cNvPr id="38" name="TextBox 37">
            <a:extLst>
              <a:ext uri="{FF2B5EF4-FFF2-40B4-BE49-F238E27FC236}">
                <a16:creationId xmlns:a16="http://schemas.microsoft.com/office/drawing/2014/main" id="{D964A521-2057-4782-8EB0-8CE111EF9905}"/>
              </a:ext>
            </a:extLst>
          </p:cNvPr>
          <p:cNvSpPr txBox="1"/>
          <p:nvPr/>
        </p:nvSpPr>
        <p:spPr>
          <a:xfrm>
            <a:off x="6506799" y="4868755"/>
            <a:ext cx="771432" cy="305092"/>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ArcMap</a:t>
            </a:r>
          </a:p>
        </p:txBody>
      </p:sp>
      <p:sp>
        <p:nvSpPr>
          <p:cNvPr id="39" name="TextBox 38">
            <a:extLst>
              <a:ext uri="{FF2B5EF4-FFF2-40B4-BE49-F238E27FC236}">
                <a16:creationId xmlns:a16="http://schemas.microsoft.com/office/drawing/2014/main" id="{4E2B4325-0E57-49B6-9257-83D9E2010C87}"/>
              </a:ext>
            </a:extLst>
          </p:cNvPr>
          <p:cNvSpPr txBox="1"/>
          <p:nvPr/>
        </p:nvSpPr>
        <p:spPr>
          <a:xfrm>
            <a:off x="6506799" y="5127203"/>
            <a:ext cx="842771" cy="305093"/>
          </a:xfrm>
          <a:prstGeom prst="rect">
            <a:avLst/>
          </a:prstGeom>
          <a:noFill/>
        </p:spPr>
        <p:txBody>
          <a:bodyPr wrap="none" rtlCol="0">
            <a:spAutoFit/>
          </a:bodyPr>
          <a:lstStyle/>
          <a:p>
            <a:pPr algn="l"/>
            <a:r>
              <a:rPr lang="en-US" sz="1353" b="1" spc="0" baseline="0">
                <a:solidFill>
                  <a:srgbClr val="000000"/>
                </a:solidFill>
                <a:latin typeface="Arial"/>
                <a:cs typeface="Arial"/>
                <a:sym typeface="Arial"/>
                <a:rtl val="0"/>
              </a:rPr>
              <a:t>Graphab</a:t>
            </a:r>
          </a:p>
        </p:txBody>
      </p:sp>
      <p:pic>
        <p:nvPicPr>
          <p:cNvPr id="4" name="Picture 3">
            <a:extLst>
              <a:ext uri="{FF2B5EF4-FFF2-40B4-BE49-F238E27FC236}">
                <a16:creationId xmlns:a16="http://schemas.microsoft.com/office/drawing/2014/main" id="{D38DF6DA-93E7-40D1-AD45-76562B5050C7}"/>
              </a:ext>
            </a:extLst>
          </p:cNvPr>
          <p:cNvPicPr/>
          <p:nvPr/>
        </p:nvPicPr>
        <p:blipFill>
          <a:blip r:embed="rId4"/>
          <a:stretch/>
        </p:blipFill>
        <p:spPr>
          <a:xfrm rot="20391600">
            <a:off x="4784476" y="1876598"/>
            <a:ext cx="2140855" cy="2103820"/>
          </a:xfrm>
          <a:prstGeom prst="rect">
            <a:avLst/>
          </a:prstGeom>
          <a:ln>
            <a:noFill/>
          </a:ln>
        </p:spPr>
      </p:pic>
      <p:sp>
        <p:nvSpPr>
          <p:cNvPr id="41" name="TextBox 40">
            <a:extLst>
              <a:ext uri="{FF2B5EF4-FFF2-40B4-BE49-F238E27FC236}">
                <a16:creationId xmlns:a16="http://schemas.microsoft.com/office/drawing/2014/main" id="{006A1C73-DFE8-4818-8566-A8D84F87E5C1}"/>
              </a:ext>
            </a:extLst>
          </p:cNvPr>
          <p:cNvSpPr txBox="1"/>
          <p:nvPr/>
        </p:nvSpPr>
        <p:spPr>
          <a:xfrm>
            <a:off x="3109350" y="670854"/>
            <a:ext cx="906017" cy="300531"/>
          </a:xfrm>
          <a:prstGeom prst="rect">
            <a:avLst/>
          </a:prstGeom>
          <a:noFill/>
        </p:spPr>
        <p:txBody>
          <a:bodyPr wrap="none" rtlCol="0">
            <a:spAutoFit/>
          </a:bodyPr>
          <a:lstStyle/>
          <a:p>
            <a:pPr algn="l"/>
            <a:r>
              <a:rPr lang="es-MX" sz="1353" b="1" spc="0" baseline="0" dirty="0" err="1">
                <a:solidFill>
                  <a:srgbClr val="000000"/>
                </a:solidFill>
                <a:latin typeface="Arial"/>
                <a:cs typeface="Arial"/>
                <a:sym typeface="Arial"/>
                <a:rtl val="0"/>
              </a:rPr>
              <a:t>SpaGeDi</a:t>
            </a:r>
            <a:endParaRPr lang="en-US" sz="1353" b="1" spc="0" baseline="0" dirty="0">
              <a:solidFill>
                <a:srgbClr val="000000"/>
              </a:solidFill>
              <a:latin typeface="Arial"/>
              <a:cs typeface="Arial"/>
              <a:sym typeface="Arial"/>
              <a:rtl val="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2521</TotalTime>
  <Words>1503</Words>
  <Application>Microsoft Office PowerPoint</Application>
  <PresentationFormat>Custom</PresentationFormat>
  <Paragraphs>183</Paragraphs>
  <Slides>19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Cambria Math</vt:lpstr>
      <vt:lpstr>StarSymbol</vt:lpstr>
      <vt:lpstr>Symbol</vt:lpstr>
      <vt:lpstr>Times New Roman</vt:lpstr>
      <vt:lpstr>Ubuntu</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Demografía histórica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SOFIA ZORRILLA AZCUE</dc:creator>
  <cp:lastModifiedBy>SOFIA ZORRILLA AZCUE</cp:lastModifiedBy>
  <cp:revision>45</cp:revision>
  <dcterms:created xsi:type="dcterms:W3CDTF">2020-01-22T19:54:17Z</dcterms:created>
  <dcterms:modified xsi:type="dcterms:W3CDTF">2022-05-19T10:36:31Z</dcterms:modified>
</cp:coreProperties>
</file>